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5" r:id="rId5"/>
    <p:sldMasterId id="2147483847" r:id="rId6"/>
  </p:sldMasterIdLst>
  <p:notesMasterIdLst>
    <p:notesMasterId r:id="rId50"/>
  </p:notesMasterIdLst>
  <p:handoutMasterIdLst>
    <p:handoutMasterId r:id="rId51"/>
  </p:handoutMasterIdLst>
  <p:sldIdLst>
    <p:sldId id="256" r:id="rId7"/>
    <p:sldId id="257" r:id="rId8"/>
    <p:sldId id="272" r:id="rId9"/>
    <p:sldId id="283" r:id="rId10"/>
    <p:sldId id="290" r:id="rId11"/>
    <p:sldId id="291" r:id="rId12"/>
    <p:sldId id="292" r:id="rId13"/>
    <p:sldId id="359" r:id="rId14"/>
    <p:sldId id="360" r:id="rId15"/>
    <p:sldId id="361" r:id="rId16"/>
    <p:sldId id="293" r:id="rId17"/>
    <p:sldId id="295" r:id="rId18"/>
    <p:sldId id="297" r:id="rId19"/>
    <p:sldId id="294" r:id="rId20"/>
    <p:sldId id="301" r:id="rId21"/>
    <p:sldId id="302" r:id="rId22"/>
    <p:sldId id="309" r:id="rId23"/>
    <p:sldId id="312" r:id="rId24"/>
    <p:sldId id="358" r:id="rId25"/>
    <p:sldId id="362" r:id="rId26"/>
    <p:sldId id="363" r:id="rId27"/>
    <p:sldId id="368" r:id="rId28"/>
    <p:sldId id="381" r:id="rId29"/>
    <p:sldId id="382" r:id="rId30"/>
    <p:sldId id="383" r:id="rId31"/>
    <p:sldId id="369" r:id="rId32"/>
    <p:sldId id="370" r:id="rId33"/>
    <p:sldId id="371" r:id="rId34"/>
    <p:sldId id="372" r:id="rId35"/>
    <p:sldId id="364" r:id="rId36"/>
    <p:sldId id="373" r:id="rId37"/>
    <p:sldId id="374" r:id="rId38"/>
    <p:sldId id="375" r:id="rId39"/>
    <p:sldId id="365" r:id="rId40"/>
    <p:sldId id="376" r:id="rId41"/>
    <p:sldId id="377" r:id="rId42"/>
    <p:sldId id="366" r:id="rId43"/>
    <p:sldId id="378" r:id="rId44"/>
    <p:sldId id="379" r:id="rId45"/>
    <p:sldId id="380" r:id="rId46"/>
    <p:sldId id="367" r:id="rId47"/>
    <p:sldId id="276" r:id="rId48"/>
    <p:sldId id="267" r:id="rId49"/>
  </p:sldIdLst>
  <p:sldSz cx="16256000" cy="9144000"/>
  <p:notesSz cx="6858000" cy="9144000"/>
  <p:defaultTextStyle>
    <a:defPPr>
      <a:defRPr lang="en-US"/>
    </a:defPPr>
    <a:lvl1pPr algn="l" defTabSz="1217613"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608013" indent="-150813" algn="l" defTabSz="1217613"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1217613" indent="-303213" algn="l" defTabSz="1217613"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827213" indent="-455613" algn="l" defTabSz="1217613"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2436813" indent="-608013" algn="l" defTabSz="1217613"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894">
          <p15:clr>
            <a:srgbClr val="A4A3A4"/>
          </p15:clr>
        </p15:guide>
        <p15:guide id="2" pos="912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7D868C"/>
    <a:srgbClr val="808000"/>
    <a:srgbClr val="408000"/>
    <a:srgbClr val="108001"/>
    <a:srgbClr val="CBCFD1"/>
    <a:srgbClr val="015068"/>
    <a:srgbClr val="0885AC"/>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61" autoAdjust="0"/>
    <p:restoredTop sz="72949" autoAdjust="0"/>
  </p:normalViewPr>
  <p:slideViewPr>
    <p:cSldViewPr snapToGrid="0">
      <p:cViewPr varScale="1">
        <p:scale>
          <a:sx n="34" d="100"/>
          <a:sy n="34" d="100"/>
        </p:scale>
        <p:origin x="1500" y="56"/>
      </p:cViewPr>
      <p:guideLst>
        <p:guide orient="horz" pos="894"/>
        <p:guide pos="9120"/>
      </p:guideLst>
    </p:cSldViewPr>
  </p:slideViewPr>
  <p:outlineViewPr>
    <p:cViewPr>
      <p:scale>
        <a:sx n="33" d="100"/>
        <a:sy n="33" d="100"/>
      </p:scale>
      <p:origin x="0" y="-11176"/>
    </p:cViewPr>
  </p:outlineViewPr>
  <p:notesTextViewPr>
    <p:cViewPr>
      <p:scale>
        <a:sx n="100" d="100"/>
        <a:sy n="100" d="100"/>
      </p:scale>
      <p:origin x="0" y="0"/>
    </p:cViewPr>
  </p:notesTextViewPr>
  <p:notesViewPr>
    <p:cSldViewPr snapToGrid="0">
      <p:cViewPr varScale="1">
        <p:scale>
          <a:sx n="47" d="100"/>
          <a:sy n="47" d="100"/>
        </p:scale>
        <p:origin x="2784" y="6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notesMaster" Target="notesMasters/notesMaster1.xml"/><Relationship Id="rId55" Type="http://schemas.openxmlformats.org/officeDocument/2006/relationships/tableStyles" Target="tableStyle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slide" Target="slides/slide35.xml"/><Relationship Id="rId54"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2.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viewProps" Target="viewProps.xml"/><Relationship Id="rId5" Type="http://schemas.openxmlformats.org/officeDocument/2006/relationships/slideMaster" Target="slideMasters/slideMaster1.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presProps" Target="presProps.xml"/><Relationship Id="rId4" Type="http://schemas.openxmlformats.org/officeDocument/2006/relationships/customXml" Target="../customXml/item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8" Type="http://schemas.openxmlformats.org/officeDocument/2006/relationships/slide" Target="slides/slide2.xml"/><Relationship Id="rId51" Type="http://schemas.openxmlformats.org/officeDocument/2006/relationships/handoutMaster" Target="handoutMasters/handoutMaster1.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defTabSz="1219120" fontAlgn="auto">
              <a:spcBef>
                <a:spcPts val="0"/>
              </a:spcBef>
              <a:spcAft>
                <a:spcPts val="0"/>
              </a:spcAft>
              <a:defRPr sz="1200" dirty="0">
                <a:latin typeface="Arial" panose="020B0604020202020204" pitchFamily="34" charset="0"/>
                <a:ea typeface="+mn-ea"/>
                <a:cs typeface="Arial" panose="020B0604020202020204" pitchFamily="34" charset="0"/>
              </a:defRPr>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defTabSz="1219120" fontAlgn="auto">
              <a:spcBef>
                <a:spcPts val="0"/>
              </a:spcBef>
              <a:spcAft>
                <a:spcPts val="0"/>
              </a:spcAft>
              <a:defRPr sz="1200" smtClean="0">
                <a:latin typeface="Arial" panose="020B0604020202020204" pitchFamily="34" charset="0"/>
                <a:ea typeface="+mn-ea"/>
                <a:cs typeface="Arial" panose="020B0604020202020204" pitchFamily="34" charset="0"/>
              </a:defRPr>
            </a:lvl1pPr>
          </a:lstStyle>
          <a:p>
            <a:pPr>
              <a:defRPr/>
            </a:pPr>
            <a:fld id="{04CB1577-BF96-2D40-B4CA-2BF6DA80CBA7}" type="datetime1">
              <a:rPr lang="en-CA"/>
              <a:pPr>
                <a:defRPr/>
              </a:pPr>
              <a:t>2016-02-10</a:t>
            </a:fld>
            <a:endParaRPr lang="en-US" dirty="0"/>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defTabSz="1219120" fontAlgn="auto">
              <a:spcBef>
                <a:spcPts val="0"/>
              </a:spcBef>
              <a:spcAft>
                <a:spcPts val="0"/>
              </a:spcAft>
              <a:defRPr sz="900" dirty="0" smtClean="0">
                <a:solidFill>
                  <a:srgbClr val="000000"/>
                </a:solidFill>
                <a:latin typeface="Arial" panose="020B0604020202020204" pitchFamily="34" charset="0"/>
                <a:ea typeface="+mn-ea"/>
                <a:cs typeface="Arial" panose="020B0604020202020204" pitchFamily="34" charset="0"/>
              </a:defRPr>
            </a:lvl1pPr>
          </a:lstStyle>
          <a:p>
            <a:pPr>
              <a:defRPr/>
            </a:pPr>
            <a:endParaRPr lang="en-US"/>
          </a:p>
        </p:txBody>
      </p:sp>
      <p:sp>
        <p:nvSpPr>
          <p:cNvPr id="5" name="Slide Number Placeholder 4"/>
          <p:cNvSpPr>
            <a:spLocks noGrp="1"/>
          </p:cNvSpPr>
          <p:nvPr>
            <p:ph type="sldNum" sz="quarter" idx="3"/>
          </p:nvPr>
        </p:nvSpPr>
        <p:spPr>
          <a:xfrm>
            <a:off x="6248400" y="8685213"/>
            <a:ext cx="608013" cy="457200"/>
          </a:xfrm>
          <a:prstGeom prst="rect">
            <a:avLst/>
          </a:prstGeom>
        </p:spPr>
        <p:txBody>
          <a:bodyPr vert="horz" lIns="91440" tIns="45720" rIns="91440" bIns="45720" rtlCol="0" anchor="b"/>
          <a:lstStyle>
            <a:lvl1pPr algn="r" defTabSz="1219120" fontAlgn="auto">
              <a:spcBef>
                <a:spcPts val="0"/>
              </a:spcBef>
              <a:spcAft>
                <a:spcPts val="0"/>
              </a:spcAft>
              <a:defRPr sz="1200" smtClean="0">
                <a:latin typeface="Arial" panose="020B0604020202020204" pitchFamily="34" charset="0"/>
                <a:ea typeface="+mn-ea"/>
                <a:cs typeface="Arial" panose="020B0604020202020204" pitchFamily="34" charset="0"/>
              </a:defRPr>
            </a:lvl1pPr>
          </a:lstStyle>
          <a:p>
            <a:pPr>
              <a:defRPr/>
            </a:pPr>
            <a:fld id="{3A35AAA1-4075-DF47-A6D2-754791F9B6E1}" type="slidenum">
              <a:rPr lang="en-US"/>
              <a:pPr>
                <a:defRPr/>
              </a:pPr>
              <a:t>‹#›</a:t>
            </a:fld>
            <a:endParaRPr lang="en-US" dirty="0"/>
          </a:p>
        </p:txBody>
      </p:sp>
    </p:spTree>
    <p:extLst>
      <p:ext uri="{BB962C8B-B14F-4D97-AF65-F5344CB8AC3E}">
        <p14:creationId xmlns:p14="http://schemas.microsoft.com/office/powerpoint/2010/main" val="1940644832"/>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defTabSz="1219120" fontAlgn="auto">
              <a:spcBef>
                <a:spcPts val="0"/>
              </a:spcBef>
              <a:spcAft>
                <a:spcPts val="0"/>
              </a:spcAft>
              <a:defRPr sz="1200" smtClean="0">
                <a:latin typeface="Arial" panose="020B0604020202020204" pitchFamily="34" charset="0"/>
                <a:ea typeface="+mn-ea"/>
                <a:cs typeface="Arial" panose="020B0604020202020204" pitchFamily="34" charset="0"/>
              </a:defRPr>
            </a:lvl1pPr>
          </a:lstStyle>
          <a:p>
            <a:pPr>
              <a:defRPr/>
            </a:pPr>
            <a:fld id="{72FDBE47-C34F-CF4A-9709-1411AD5B3286}" type="datetime1">
              <a:rPr lang="en-CA"/>
              <a:pPr>
                <a:defRPr/>
              </a:pPr>
              <a:t>2016-02-10</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7" name="Slide Number Placeholder 6"/>
          <p:cNvSpPr>
            <a:spLocks noGrp="1"/>
          </p:cNvSpPr>
          <p:nvPr>
            <p:ph type="sldNum" sz="quarter" idx="5"/>
          </p:nvPr>
        </p:nvSpPr>
        <p:spPr>
          <a:xfrm>
            <a:off x="6172200" y="8685213"/>
            <a:ext cx="684213" cy="457200"/>
          </a:xfrm>
          <a:prstGeom prst="rect">
            <a:avLst/>
          </a:prstGeom>
        </p:spPr>
        <p:txBody>
          <a:bodyPr vert="horz" lIns="91440" tIns="45720" rIns="91440" bIns="45720" rtlCol="0" anchor="b"/>
          <a:lstStyle>
            <a:lvl1pPr algn="r" defTabSz="1219120" fontAlgn="auto">
              <a:spcBef>
                <a:spcPts val="0"/>
              </a:spcBef>
              <a:spcAft>
                <a:spcPts val="0"/>
              </a:spcAft>
              <a:defRPr sz="1200" smtClean="0">
                <a:latin typeface="Arial" panose="020B0604020202020204" pitchFamily="34" charset="0"/>
                <a:ea typeface="+mn-ea"/>
                <a:cs typeface="Arial" panose="020B0604020202020204" pitchFamily="34" charset="0"/>
              </a:defRPr>
            </a:lvl1pPr>
          </a:lstStyle>
          <a:p>
            <a:pPr>
              <a:defRPr/>
            </a:pPr>
            <a:fld id="{DC3734AA-3150-D947-AC52-2F5DF48BFCD5}" type="slidenum">
              <a:rPr lang="en-US"/>
              <a:pPr>
                <a:defRPr/>
              </a:pPr>
              <a:t>‹#›</a:t>
            </a:fld>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defTabSz="1219120" fontAlgn="auto">
              <a:spcBef>
                <a:spcPts val="0"/>
              </a:spcBef>
              <a:spcAft>
                <a:spcPts val="0"/>
              </a:spcAft>
              <a:defRPr sz="1200" dirty="0">
                <a:latin typeface="Arial" panose="020B0604020202020204" pitchFamily="34" charset="0"/>
                <a:ea typeface="+mn-ea"/>
                <a:cs typeface="Arial" panose="020B0604020202020204" pitchFamily="34" charset="0"/>
              </a:defRPr>
            </a:lvl1pPr>
          </a:lstStyle>
          <a:p>
            <a:pPr>
              <a:defRPr/>
            </a:pPr>
            <a:endParaRPr lang="en-US"/>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defTabSz="1219120" fontAlgn="auto">
              <a:spcBef>
                <a:spcPts val="0"/>
              </a:spcBef>
              <a:spcAft>
                <a:spcPts val="0"/>
              </a:spcAft>
              <a:defRPr sz="900" dirty="0" smtClean="0">
                <a:solidFill>
                  <a:srgbClr val="000000"/>
                </a:solidFill>
                <a:latin typeface="Arial" panose="020B0604020202020204" pitchFamily="34" charset="0"/>
                <a:ea typeface="+mn-ea"/>
                <a:cs typeface="Arial" panose="020B0604020202020204" pitchFamily="34" charset="0"/>
              </a:defRPr>
            </a:lvl1pPr>
          </a:lstStyle>
          <a:p>
            <a:pPr>
              <a:defRPr/>
            </a:pPr>
            <a:endParaRPr lang="en-US"/>
          </a:p>
        </p:txBody>
      </p:sp>
    </p:spTree>
    <p:extLst>
      <p:ext uri="{BB962C8B-B14F-4D97-AF65-F5344CB8AC3E}">
        <p14:creationId xmlns:p14="http://schemas.microsoft.com/office/powerpoint/2010/main" val="2090357794"/>
      </p:ext>
    </p:extLst>
  </p:cSld>
  <p:clrMap bg1="lt1" tx1="dk1" bg2="lt2" tx2="dk2" accent1="accent1" accent2="accent2" accent3="accent3" accent4="accent4" accent5="accent5" accent6="accent6" hlink="hlink" folHlink="folHlink"/>
  <p:hf dt="0"/>
  <p:notesStyle>
    <a:lvl1pPr algn="l" defTabSz="1217613" rtl="0" fontAlgn="base">
      <a:lnSpc>
        <a:spcPct val="90000"/>
      </a:lnSpc>
      <a:spcBef>
        <a:spcPct val="30000"/>
      </a:spcBef>
      <a:spcAft>
        <a:spcPts val="450"/>
      </a:spcAft>
      <a:defRPr sz="1200" kern="1200">
        <a:solidFill>
          <a:schemeClr val="tx1"/>
        </a:solidFill>
        <a:latin typeface="Arial" panose="020B0604020202020204" pitchFamily="34" charset="0"/>
        <a:ea typeface="ＭＳ Ｐゴシック" charset="0"/>
        <a:cs typeface="Arial" panose="020B0604020202020204" pitchFamily="34" charset="0"/>
      </a:defRPr>
    </a:lvl1pPr>
    <a:lvl2pPr marL="282575" indent="-139700" algn="l" defTabSz="1217613" rtl="0" fontAlgn="base">
      <a:lnSpc>
        <a:spcPct val="90000"/>
      </a:lnSpc>
      <a:spcBef>
        <a:spcPct val="30000"/>
      </a:spcBef>
      <a:spcAft>
        <a:spcPts val="450"/>
      </a:spcAft>
      <a:buFont typeface="Arial" charset="0"/>
      <a:buChar char="•"/>
      <a:defRPr sz="1200" kern="1200">
        <a:solidFill>
          <a:schemeClr val="tx1"/>
        </a:solidFill>
        <a:latin typeface="Arial" panose="020B0604020202020204" pitchFamily="34" charset="0"/>
        <a:ea typeface="ＭＳ Ｐゴシック" charset="0"/>
        <a:cs typeface="+mn-cs"/>
      </a:defRPr>
    </a:lvl2pPr>
    <a:lvl3pPr marL="436563" indent="-152400" algn="l" defTabSz="1217613" rtl="0" fontAlgn="base">
      <a:lnSpc>
        <a:spcPct val="90000"/>
      </a:lnSpc>
      <a:spcBef>
        <a:spcPct val="30000"/>
      </a:spcBef>
      <a:spcAft>
        <a:spcPts val="450"/>
      </a:spcAft>
      <a:buFont typeface="Arial" charset="0"/>
      <a:buChar char="•"/>
      <a:defRPr sz="1200" kern="1200">
        <a:solidFill>
          <a:schemeClr val="tx1"/>
        </a:solidFill>
        <a:latin typeface="Arial" panose="020B0604020202020204" pitchFamily="34" charset="0"/>
        <a:ea typeface="ＭＳ Ｐゴシック" charset="0"/>
        <a:cs typeface="+mn-cs"/>
      </a:defRPr>
    </a:lvl3pPr>
    <a:lvl4pPr marL="642938" indent="-195263" algn="l" defTabSz="1217613" rtl="0" fontAlgn="base">
      <a:lnSpc>
        <a:spcPct val="90000"/>
      </a:lnSpc>
      <a:spcBef>
        <a:spcPct val="30000"/>
      </a:spcBef>
      <a:spcAft>
        <a:spcPts val="450"/>
      </a:spcAft>
      <a:buFont typeface="Arial" charset="0"/>
      <a:buChar char="•"/>
      <a:defRPr sz="1200" kern="1200">
        <a:solidFill>
          <a:schemeClr val="tx1"/>
        </a:solidFill>
        <a:latin typeface="Arial" panose="020B0604020202020204" pitchFamily="34" charset="0"/>
        <a:ea typeface="ＭＳ Ｐゴシック" charset="0"/>
        <a:cs typeface="+mn-cs"/>
      </a:defRPr>
    </a:lvl4pPr>
    <a:lvl5pPr marL="819150" indent="-152400" algn="l" defTabSz="1217613" rtl="0" fontAlgn="base">
      <a:lnSpc>
        <a:spcPct val="90000"/>
      </a:lnSpc>
      <a:spcBef>
        <a:spcPct val="30000"/>
      </a:spcBef>
      <a:spcAft>
        <a:spcPts val="450"/>
      </a:spcAft>
      <a:buFont typeface="Arial" charset="0"/>
      <a:buChar char="•"/>
      <a:defRPr sz="1200" kern="1200">
        <a:solidFill>
          <a:schemeClr val="tx1"/>
        </a:solidFill>
        <a:latin typeface="Arial" panose="020B0604020202020204" pitchFamily="34" charset="0"/>
        <a:ea typeface="ＭＳ Ｐゴシック" charset="0"/>
        <a:cs typeface="+mn-cs"/>
      </a:defRPr>
    </a:lvl5pPr>
    <a:lvl6pPr marL="3047802" algn="l" defTabSz="1219120" rtl="0" eaLnBrk="1" latinLnBrk="0" hangingPunct="1">
      <a:defRPr sz="1600" kern="1200">
        <a:solidFill>
          <a:schemeClr val="tx1"/>
        </a:solidFill>
        <a:latin typeface="+mn-lt"/>
        <a:ea typeface="+mn-ea"/>
        <a:cs typeface="+mn-cs"/>
      </a:defRPr>
    </a:lvl6pPr>
    <a:lvl7pPr marL="3657362" algn="l" defTabSz="1219120" rtl="0" eaLnBrk="1" latinLnBrk="0" hangingPunct="1">
      <a:defRPr sz="1600" kern="1200">
        <a:solidFill>
          <a:schemeClr val="tx1"/>
        </a:solidFill>
        <a:latin typeface="+mn-lt"/>
        <a:ea typeface="+mn-ea"/>
        <a:cs typeface="+mn-cs"/>
      </a:defRPr>
    </a:lvl7pPr>
    <a:lvl8pPr marL="4266923" algn="l" defTabSz="1219120" rtl="0" eaLnBrk="1" latinLnBrk="0" hangingPunct="1">
      <a:defRPr sz="1600" kern="1200">
        <a:solidFill>
          <a:schemeClr val="tx1"/>
        </a:solidFill>
        <a:latin typeface="+mn-lt"/>
        <a:ea typeface="+mn-ea"/>
        <a:cs typeface="+mn-cs"/>
      </a:defRPr>
    </a:lvl8pPr>
    <a:lvl9pPr marL="4876483" algn="l" defTabSz="121912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2796493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your Status column does not</a:t>
            </a:r>
            <a:r>
              <a:rPr lang="en-US" baseline="0" dirty="0" smtClean="0"/>
              <a:t> </a:t>
            </a:r>
            <a:r>
              <a:rPr lang="en-US" dirty="0" smtClean="0"/>
              <a:t>indicate `</a:t>
            </a:r>
            <a:r>
              <a:rPr lang="en-US" b="1" dirty="0" smtClean="0"/>
              <a:t>Connection established`</a:t>
            </a:r>
            <a:r>
              <a:rPr lang="en-US" b="0" dirty="0" smtClean="0"/>
              <a:t>,</a:t>
            </a:r>
            <a:r>
              <a:rPr lang="en-US" b="0" baseline="0" dirty="0" smtClean="0"/>
              <a:t> please notify the instructor.</a:t>
            </a:r>
          </a:p>
          <a:p>
            <a:endParaRPr lang="en-US" b="0" baseline="0" dirty="0" smtClean="0"/>
          </a:p>
          <a:p>
            <a:r>
              <a:rPr lang="en-US" b="0" baseline="0" dirty="0" smtClean="0"/>
              <a:t>Instructor Note: In at least Compliance Server v 0.9.11, I have seen where a Connectivity test will fail, but then a scan will work. After the scan is successful, the Connectivity test will start working. Almost like the Windows target was sleepy. Usually happens after the windows node sits idle overnight. </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12</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9232181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13</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28793816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15</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21515364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Instructor Note: This</a:t>
            </a:r>
            <a:r>
              <a:rPr lang="en-US" baseline="0" dirty="0" smtClean="0"/>
              <a:t> and the following slide should be used for a discussion of the scan results. The Group Lab continues after that.</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16</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2133122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bottom half of the Compliance Report has a table of details of test results.</a:t>
            </a:r>
          </a:p>
          <a:p>
            <a:endParaRPr lang="en-US" dirty="0" smtClean="0"/>
          </a:p>
          <a:p>
            <a:r>
              <a:rPr lang="en-US" dirty="0" smtClean="0"/>
              <a:t>These are sorted by severity so the critical issues are listed at the top and the compliant items are at the bottom of the list.     </a:t>
            </a:r>
          </a:p>
          <a:p>
            <a:endParaRPr lang="en-US" dirty="0" smtClean="0"/>
          </a:p>
          <a:p>
            <a:pPr marL="0" marR="0" indent="0" algn="l" defTabSz="1217613" rtl="0" eaLnBrk="1" fontAlgn="base" latinLnBrk="0" hangingPunct="1">
              <a:lnSpc>
                <a:spcPct val="90000"/>
              </a:lnSpc>
              <a:spcBef>
                <a:spcPct val="30000"/>
              </a:spcBef>
              <a:spcAft>
                <a:spcPts val="450"/>
              </a:spcAft>
              <a:buClrTx/>
              <a:buSzTx/>
              <a:buFontTx/>
              <a:buNone/>
              <a:tabLst/>
              <a:defRPr/>
            </a:pPr>
            <a:r>
              <a:rPr lang="en-US" dirty="0" smtClean="0"/>
              <a:t>If you click an issue as shown here, a bit more information about the issue displays,</a:t>
            </a:r>
            <a:r>
              <a:rPr lang="en-US" baseline="0" dirty="0" smtClean="0"/>
              <a:t> but that's not really telling us much.</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17</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40456225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Instructor Note: Now we continue the Group Lab but you</a:t>
            </a:r>
            <a:r>
              <a:rPr lang="en-US" baseline="0" dirty="0" smtClean="0"/>
              <a:t> should stop as needed to explain what this code means.</a:t>
            </a:r>
          </a:p>
          <a:p>
            <a:endParaRPr lang="en-US" baseline="0" dirty="0" smtClean="0"/>
          </a:p>
          <a:p>
            <a:r>
              <a:rPr lang="en-US" baseline="0" dirty="0" err="1" smtClean="0"/>
              <a:t>tbd</a:t>
            </a:r>
            <a:r>
              <a:rPr lang="en-US" baseline="0" dirty="0" smtClean="0"/>
              <a:t>: No </a:t>
            </a:r>
            <a:r>
              <a:rPr lang="en-US" baseline="0" dirty="0" err="1" smtClean="0"/>
              <a:t>todo</a:t>
            </a:r>
            <a:r>
              <a:rPr lang="en-US" baseline="0" dirty="0" smtClean="0"/>
              <a:t>  and control </a:t>
            </a:r>
            <a:r>
              <a:rPr lang="en-US" baseline="0" smtClean="0"/>
              <a:t>vs rule?</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18</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42404850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sz="1200" dirty="0" smtClean="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19</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39604597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39</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0093132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tbd</a:t>
            </a:r>
            <a:r>
              <a:rPr lang="en-US" dirty="0" smtClean="0"/>
              <a:t>:</a:t>
            </a:r>
          </a:p>
          <a:p>
            <a:endParaRPr lang="en-US" dirty="0" smtClean="0"/>
          </a:p>
          <a:p>
            <a:r>
              <a:rPr lang="en-US" dirty="0" smtClean="0"/>
              <a:t>USE Name field.</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2</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30817745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3</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39644024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 sure you are using the hostname of</a:t>
            </a:r>
            <a:r>
              <a:rPr lang="en-US" baseline="0" dirty="0" smtClean="0"/>
              <a:t> the Windows target node that you noted previously in class.</a:t>
            </a:r>
            <a:endParaRPr lang="en-US" dirty="0" smtClean="0"/>
          </a:p>
          <a:p>
            <a:endParaRPr lang="en-US" dirty="0" smtClean="0"/>
          </a:p>
          <a:p>
            <a:r>
              <a:rPr lang="en-US" dirty="0" smtClean="0"/>
              <a:t>In the workplace, the</a:t>
            </a:r>
            <a:r>
              <a:rPr lang="en-US" baseline="0" dirty="0" smtClean="0"/>
              <a:t> target node's username and password will likely be different than shown in this example.</a:t>
            </a:r>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5</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8247739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6</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39067335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7</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5612567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8</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864127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9</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4157584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10</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29042971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8.gif"/><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9.gif"/><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0.gif"/><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2.gif"/><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3.gif"/><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6"/>
            <a:ext cx="10972800" cy="1337551"/>
          </a:xfrm>
        </p:spPr>
        <p:txBody>
          <a:bodyPr lIns="91440" tIns="91440" rIns="91440" bIns="91440" anchor="ctr">
            <a:noAutofit/>
          </a:bodyPr>
          <a:lstStyle>
            <a:lvl1pPr>
              <a:lnSpc>
                <a:spcPct val="90000"/>
              </a:lnSpc>
              <a:defRPr sz="4800" b="1" spc="0" baseline="0">
                <a:solidFill>
                  <a:schemeClr val="accent1"/>
                </a:solidFill>
              </a:defRPr>
            </a:lvl1pPr>
          </a:lstStyle>
          <a:p>
            <a:r>
              <a:rPr lang="en-US" smtClean="0"/>
              <a:t>Click to edit Master title style</a:t>
            </a:r>
            <a:endParaRPr lang="en-US" dirty="0"/>
          </a:p>
        </p:txBody>
      </p:sp>
      <p:sp>
        <p:nvSpPr>
          <p:cNvPr id="9" name="Text Placeholder 7"/>
          <p:cNvSpPr>
            <a:spLocks noGrp="1"/>
          </p:cNvSpPr>
          <p:nvPr>
            <p:ph type="body" sz="quarter" idx="10"/>
          </p:nvPr>
        </p:nvSpPr>
        <p:spPr bwMode="white">
          <a:xfrm>
            <a:off x="3013752" y="4187115"/>
            <a:ext cx="10972800" cy="512897"/>
          </a:xfrm>
        </p:spPr>
        <p:txBody>
          <a:bodyPr lIns="91440" tIns="91440" rIns="91440" bIns="91440">
            <a:spAutoFit/>
          </a:bodyPr>
          <a:lstStyle>
            <a:lvl1pPr marL="0" indent="0">
              <a:buNone/>
              <a:defRPr sz="2133" b="0" baseline="0">
                <a:solidFill>
                  <a:schemeClr val="accent3">
                    <a:lumMod val="50000"/>
                  </a:schemeClr>
                </a:solidFill>
              </a:defRPr>
            </a:lvl1pPr>
            <a:lvl2pPr marL="309026" indent="0">
              <a:buNone/>
              <a:defRPr sz="2133" b="1"/>
            </a:lvl2pPr>
            <a:lvl3pPr marL="609585" indent="0">
              <a:buNone/>
              <a:defRPr sz="2133" b="1"/>
            </a:lvl3pPr>
            <a:lvl4pPr marL="840296" indent="0">
              <a:buNone/>
              <a:defRPr sz="2133" b="1"/>
            </a:lvl4pPr>
            <a:lvl5pPr marL="1068889" indent="0">
              <a:buNone/>
              <a:defRPr sz="2133" b="1"/>
            </a:lvl5pPr>
          </a:lstStyle>
          <a:p>
            <a:pPr lvl="0"/>
            <a:r>
              <a:rPr lang="en-US" smtClean="0"/>
              <a:t>Click to edit Master text styles</a:t>
            </a:r>
          </a:p>
        </p:txBody>
      </p:sp>
    </p:spTree>
    <p:extLst>
      <p:ext uri="{BB962C8B-B14F-4D97-AF65-F5344CB8AC3E}">
        <p14:creationId xmlns:p14="http://schemas.microsoft.com/office/powerpoint/2010/main" val="3854442110"/>
      </p:ext>
    </p:extLst>
  </p:cSld>
  <p:clrMapOvr>
    <a:masterClrMapping/>
  </p:clrMapOvr>
  <p:transitio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867" baseline="0"/>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a:latin typeface="Courier New" panose="02070309020205020404" pitchFamily="49" charset="0"/>
                <a:cs typeface="Courier New" panose="02070309020205020404" pitchFamily="49" charset="0"/>
              </a:defRPr>
            </a:lvl1pPr>
          </a:lstStyle>
          <a:p>
            <a:pPr lvl="0"/>
            <a:r>
              <a:rPr lang="en-US" dirty="0" smtClean="0"/>
              <a:t>source code</a:t>
            </a:r>
          </a:p>
        </p:txBody>
      </p:sp>
      <p:sp>
        <p:nvSpPr>
          <p:cNvPr id="9" name="Content Placeholder 5"/>
          <p:cNvSpPr>
            <a:spLocks noGrp="1"/>
          </p:cNvSpPr>
          <p:nvPr>
            <p:ph sz="quarter" idx="12"/>
          </p:nvPr>
        </p:nvSpPr>
        <p:spPr>
          <a:xfrm>
            <a:off x="609913" y="4999858"/>
            <a:ext cx="14934888" cy="3010555"/>
          </a:xfrm>
        </p:spPr>
        <p:txBody>
          <a:bodyPr>
            <a:noAutofit/>
          </a:bodyPr>
          <a:lstStyle>
            <a:lvl1pPr>
              <a:defRPr sz="3200"/>
            </a:lvl1pPr>
            <a:lvl2pPr>
              <a:defRPr sz="3200"/>
            </a:lvl2pPr>
            <a:lvl3pPr>
              <a:defRPr sz="3200"/>
            </a:lvl3pPr>
            <a:lvl4pPr>
              <a:defRPr sz="3200"/>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Tree>
    <p:extLst>
      <p:ext uri="{BB962C8B-B14F-4D97-AF65-F5344CB8AC3E}">
        <p14:creationId xmlns:p14="http://schemas.microsoft.com/office/powerpoint/2010/main" val="3954063453"/>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6" name="Rectangle 5"/>
          <p:cNvSpPr/>
          <p:nvPr/>
        </p:nvSpPr>
        <p:spPr bwMode="auto">
          <a:xfrm>
            <a:off x="0" y="0"/>
            <a:ext cx="8089900"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lIns="121915" tIns="60957" rIns="121915" bIns="60957" anchor="ctr"/>
          <a:lstStyle/>
          <a:p>
            <a:pPr algn="ctr" defTabSz="1218768" fontAlgn="auto">
              <a:spcBef>
                <a:spcPts val="0"/>
              </a:spcBef>
              <a:spcAft>
                <a:spcPts val="0"/>
              </a:spcAft>
              <a:defRPr/>
            </a:pPr>
            <a:endParaRPr lang="en-US" sz="3200" dirty="0">
              <a:gradFill>
                <a:gsLst>
                  <a:gs pos="0">
                    <a:srgbClr val="FFFFFF"/>
                  </a:gs>
                  <a:gs pos="100000">
                    <a:srgbClr val="FFFFFF"/>
                  </a:gs>
                </a:gsLst>
                <a:lin ang="5400000" scaled="0"/>
              </a:gradFill>
            </a:endParaRPr>
          </a:p>
        </p:txBody>
      </p:sp>
      <p:sp>
        <p:nvSpPr>
          <p:cNvPr id="8" name="TextBox 9"/>
          <p:cNvSpPr txBox="1">
            <a:spLocks noChangeArrowheads="1"/>
          </p:cNvSpPr>
          <p:nvPr/>
        </p:nvSpPr>
        <p:spPr bwMode="white">
          <a:xfrm>
            <a:off x="5602288" y="554038"/>
            <a:ext cx="1219200" cy="1219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121920" tIns="121920" rIns="121920" bIns="121920"/>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defTabSz="1217613" fontAlgn="base">
              <a:spcBef>
                <a:spcPct val="0"/>
              </a:spcBef>
              <a:spcAft>
                <a:spcPct val="0"/>
              </a:spcAft>
              <a:defRPr sz="2400">
                <a:solidFill>
                  <a:schemeClr val="tx1"/>
                </a:solidFill>
                <a:latin typeface="Arial" charset="0"/>
                <a:ea typeface="ＭＳ Ｐゴシック" charset="0"/>
              </a:defRPr>
            </a:lvl6pPr>
            <a:lvl7pPr marL="2971800" indent="-228600" defTabSz="1217613" fontAlgn="base">
              <a:spcBef>
                <a:spcPct val="0"/>
              </a:spcBef>
              <a:spcAft>
                <a:spcPct val="0"/>
              </a:spcAft>
              <a:defRPr sz="2400">
                <a:solidFill>
                  <a:schemeClr val="tx1"/>
                </a:solidFill>
                <a:latin typeface="Arial" charset="0"/>
                <a:ea typeface="ＭＳ Ｐゴシック" charset="0"/>
              </a:defRPr>
            </a:lvl7pPr>
            <a:lvl8pPr marL="3429000" indent="-228600" defTabSz="1217613" fontAlgn="base">
              <a:spcBef>
                <a:spcPct val="0"/>
              </a:spcBef>
              <a:spcAft>
                <a:spcPct val="0"/>
              </a:spcAft>
              <a:defRPr sz="2400">
                <a:solidFill>
                  <a:schemeClr val="tx1"/>
                </a:solidFill>
                <a:latin typeface="Arial" charset="0"/>
                <a:ea typeface="ＭＳ Ｐゴシック" charset="0"/>
              </a:defRPr>
            </a:lvl8pPr>
            <a:lvl9pPr marL="3886200" indent="-228600" defTabSz="1217613" fontAlgn="base">
              <a:spcBef>
                <a:spcPct val="0"/>
              </a:spcBef>
              <a:spcAft>
                <a:spcPct val="0"/>
              </a:spcAft>
              <a:defRPr sz="2400">
                <a:solidFill>
                  <a:schemeClr val="tx1"/>
                </a:solidFill>
                <a:latin typeface="Arial" charset="0"/>
                <a:ea typeface="ＭＳ Ｐゴシック" charset="0"/>
              </a:defRPr>
            </a:lvl9pPr>
          </a:lstStyle>
          <a:p>
            <a:endParaRPr lang="en-US" sz="3200"/>
          </a:p>
        </p:txBody>
      </p:sp>
      <p:sp>
        <p:nvSpPr>
          <p:cNvPr id="10" name="TextBox 10"/>
          <p:cNvSpPr txBox="1">
            <a:spLocks noChangeArrowheads="1"/>
          </p:cNvSpPr>
          <p:nvPr/>
        </p:nvSpPr>
        <p:spPr bwMode="white">
          <a:xfrm>
            <a:off x="8610600" y="530225"/>
            <a:ext cx="1219200" cy="1219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121920" tIns="121920" rIns="121920" bIns="121920"/>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defTabSz="1217613" fontAlgn="base">
              <a:spcBef>
                <a:spcPct val="0"/>
              </a:spcBef>
              <a:spcAft>
                <a:spcPct val="0"/>
              </a:spcAft>
              <a:defRPr sz="2400">
                <a:solidFill>
                  <a:schemeClr val="tx1"/>
                </a:solidFill>
                <a:latin typeface="Arial" charset="0"/>
                <a:ea typeface="ＭＳ Ｐゴシック" charset="0"/>
              </a:defRPr>
            </a:lvl6pPr>
            <a:lvl7pPr marL="2971800" indent="-228600" defTabSz="1217613" fontAlgn="base">
              <a:spcBef>
                <a:spcPct val="0"/>
              </a:spcBef>
              <a:spcAft>
                <a:spcPct val="0"/>
              </a:spcAft>
              <a:defRPr sz="2400">
                <a:solidFill>
                  <a:schemeClr val="tx1"/>
                </a:solidFill>
                <a:latin typeface="Arial" charset="0"/>
                <a:ea typeface="ＭＳ Ｐゴシック" charset="0"/>
              </a:defRPr>
            </a:lvl7pPr>
            <a:lvl8pPr marL="3429000" indent="-228600" defTabSz="1217613" fontAlgn="base">
              <a:spcBef>
                <a:spcPct val="0"/>
              </a:spcBef>
              <a:spcAft>
                <a:spcPct val="0"/>
              </a:spcAft>
              <a:defRPr sz="2400">
                <a:solidFill>
                  <a:schemeClr val="tx1"/>
                </a:solidFill>
                <a:latin typeface="Arial" charset="0"/>
                <a:ea typeface="ＭＳ Ｐゴシック" charset="0"/>
              </a:defRPr>
            </a:lvl8pPr>
            <a:lvl9pPr marL="3886200" indent="-228600" defTabSz="1217613" fontAlgn="base">
              <a:spcBef>
                <a:spcPct val="0"/>
              </a:spcBef>
              <a:spcAft>
                <a:spcPct val="0"/>
              </a:spcAft>
              <a:defRPr sz="2400">
                <a:solidFill>
                  <a:schemeClr val="tx1"/>
                </a:solidFill>
                <a:latin typeface="Arial" charset="0"/>
                <a:ea typeface="ＭＳ Ｐゴシック" charset="0"/>
              </a:defRPr>
            </a:lvl9pPr>
          </a:lstStyle>
          <a:p>
            <a:endParaRPr lang="en-US" sz="3200"/>
          </a:p>
        </p:txBody>
      </p:sp>
      <p:cxnSp>
        <p:nvCxnSpPr>
          <p:cNvPr id="11" name="Straight Connector 10"/>
          <p:cNvCxnSpPr/>
          <p:nvPr/>
        </p:nvCxnSpPr>
        <p:spPr>
          <a:xfrm flipV="1">
            <a:off x="617538" y="1171575"/>
            <a:ext cx="7312025" cy="9525"/>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V="1">
            <a:off x="8235950" y="1179513"/>
            <a:ext cx="7308850" cy="1587"/>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7" name="Content Placeholder 5"/>
          <p:cNvSpPr>
            <a:spLocks noGrp="1"/>
          </p:cNvSpPr>
          <p:nvPr>
            <p:ph sz="quarter" idx="14"/>
          </p:nvPr>
        </p:nvSpPr>
        <p:spPr>
          <a:xfrm>
            <a:off x="612485" y="1358867"/>
            <a:ext cx="7310968" cy="6667827"/>
          </a:xfrm>
        </p:spPr>
        <p:txBody>
          <a:bodyPr lIns="91440" tIns="91440">
            <a:normAutofit/>
          </a:bodyPr>
          <a:lstStyle>
            <a:lvl1pPr>
              <a:defRPr sz="3200"/>
            </a:lvl1pPr>
            <a:lvl2pPr>
              <a:defRPr sz="2800"/>
            </a:lvl2pPr>
            <a:lvl3pPr>
              <a:defRPr sz="2400"/>
            </a:lvl3pPr>
            <a:lvl4pPr>
              <a:defRPr sz="3200"/>
            </a:lvl4pPr>
            <a:lvl5pPr>
              <a:defRPr sz="3200"/>
            </a:lvl5pPr>
          </a:lstStyle>
          <a:p>
            <a:pPr lvl="0"/>
            <a:r>
              <a:rPr lang="en-US" smtClean="0"/>
              <a:t>Click to edit Master text styles</a:t>
            </a:r>
          </a:p>
          <a:p>
            <a:pPr lvl="1"/>
            <a:r>
              <a:rPr lang="en-US" smtClean="0"/>
              <a:t>Second level</a:t>
            </a:r>
          </a:p>
          <a:p>
            <a:pPr lvl="2"/>
            <a:r>
              <a:rPr lang="en-US" smtClean="0"/>
              <a:t>Third level</a:t>
            </a:r>
          </a:p>
        </p:txBody>
      </p:sp>
      <p:sp>
        <p:nvSpPr>
          <p:cNvPr id="9" name="Content Placeholder 5"/>
          <p:cNvSpPr>
            <a:spLocks noGrp="1"/>
          </p:cNvSpPr>
          <p:nvPr>
            <p:ph sz="quarter" idx="12"/>
          </p:nvPr>
        </p:nvSpPr>
        <p:spPr>
          <a:xfrm>
            <a:off x="8233833" y="1348277"/>
            <a:ext cx="7310968" cy="6662136"/>
          </a:xfrm>
        </p:spPr>
        <p:txBody>
          <a:bodyPr lIns="91440" tIns="91440">
            <a:normAutofit/>
          </a:bodyPr>
          <a:lstStyle>
            <a:lvl1pPr>
              <a:defRPr sz="3200"/>
            </a:lvl1pPr>
            <a:lvl2pPr>
              <a:defRPr sz="2800"/>
            </a:lvl2pPr>
            <a:lvl3pPr>
              <a:defRPr sz="2400"/>
            </a:lvl3pPr>
            <a:lvl4pPr>
              <a:defRPr sz="3200"/>
            </a:lvl4pPr>
            <a:lvl5pPr>
              <a:defRPr sz="3200"/>
            </a:lvl5pPr>
          </a:lstStyle>
          <a:p>
            <a:pPr lvl="0"/>
            <a:r>
              <a:rPr lang="en-US" smtClean="0"/>
              <a:t>Click to edit Master text styles</a:t>
            </a:r>
          </a:p>
          <a:p>
            <a:pPr lvl="1"/>
            <a:r>
              <a:rPr lang="en-US" smtClean="0"/>
              <a:t>Second level</a:t>
            </a:r>
          </a:p>
          <a:p>
            <a:pPr lvl="2"/>
            <a:r>
              <a:rPr lang="en-US" smtClean="0"/>
              <a:t>Third level</a:t>
            </a:r>
          </a:p>
        </p:txBody>
      </p:sp>
      <p:sp>
        <p:nvSpPr>
          <p:cNvPr id="15" name="Text Placeholder 14"/>
          <p:cNvSpPr>
            <a:spLocks noGrp="1"/>
          </p:cNvSpPr>
          <p:nvPr>
            <p:ph type="body" sz="quarter" idx="15" hasCustomPrompt="1"/>
          </p:nvPr>
        </p:nvSpPr>
        <p:spPr>
          <a:xfrm>
            <a:off x="593330" y="268017"/>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A</a:t>
            </a:r>
          </a:p>
        </p:txBody>
      </p:sp>
      <p:sp>
        <p:nvSpPr>
          <p:cNvPr id="19" name="Text Placeholder 14"/>
          <p:cNvSpPr>
            <a:spLocks noGrp="1"/>
          </p:cNvSpPr>
          <p:nvPr>
            <p:ph type="body" sz="quarter" idx="16" hasCustomPrompt="1"/>
          </p:nvPr>
        </p:nvSpPr>
        <p:spPr>
          <a:xfrm>
            <a:off x="8204722" y="259541"/>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B</a:t>
            </a:r>
          </a:p>
        </p:txBody>
      </p:sp>
    </p:spTree>
    <p:extLst>
      <p:ext uri="{BB962C8B-B14F-4D97-AF65-F5344CB8AC3E}">
        <p14:creationId xmlns:p14="http://schemas.microsoft.com/office/powerpoint/2010/main" val="211365333"/>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2" name="Straight Connector 1"/>
          <p:cNvCxnSpPr/>
          <p:nvPr/>
        </p:nvCxnSpPr>
        <p:spPr>
          <a:xfrm flipH="1">
            <a:off x="0" y="8164513"/>
            <a:ext cx="16256000" cy="36512"/>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pic>
        <p:nvPicPr>
          <p:cNvPr id="3" name="Picture 9" descr="C:\Users\sdelfante\Desktop\pic-chef-log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03875" y="1806575"/>
            <a:ext cx="5048250" cy="49625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27126375"/>
      </p:ext>
    </p:extLst>
  </p:cSld>
  <p:clrMapOvr>
    <a:masterClrMapping/>
  </p:clrMapOvr>
  <p:transition spd="med">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Group Exercise">
    <p:spTree>
      <p:nvGrpSpPr>
        <p:cNvPr id="1" name=""/>
        <p:cNvGrpSpPr/>
        <p:nvPr/>
      </p:nvGrpSpPr>
      <p:grpSpPr>
        <a:xfrm>
          <a:off x="0" y="0"/>
          <a:ext cx="0" cy="0"/>
          <a:chOff x="0" y="0"/>
          <a:chExt cx="0" cy="0"/>
        </a:xfrm>
      </p:grpSpPr>
      <p:sp>
        <p:nvSpPr>
          <p:cNvPr id="7" name="TextBox 6"/>
          <p:cNvSpPr txBox="1"/>
          <p:nvPr userDrawn="1"/>
        </p:nvSpPr>
        <p:spPr bwMode="white">
          <a:xfrm>
            <a:off x="136960" y="144390"/>
            <a:ext cx="12628487"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chemeClr val="bg2">
                    <a:lumMod val="95000"/>
                    <a:alpha val="50000"/>
                  </a:schemeClr>
                </a:solidFill>
                <a:latin typeface="+mn-lt"/>
                <a:ea typeface="+mn-ea"/>
                <a:cs typeface="+mn-cs"/>
              </a:rPr>
              <a:t>EXERCISE</a:t>
            </a:r>
          </a:p>
        </p:txBody>
      </p:sp>
      <p:pic>
        <p:nvPicPr>
          <p:cNvPr id="3" name="Picture 2" descr="chef.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99010" y="324724"/>
            <a:ext cx="2157980" cy="2189001"/>
          </a:xfrm>
          <a:prstGeom prst="rect">
            <a:avLst/>
          </a:prstGeom>
        </p:spPr>
      </p:pic>
      <p:sp>
        <p:nvSpPr>
          <p:cNvPr id="6" name="Title 1"/>
          <p:cNvSpPr>
            <a:spLocks noGrp="1"/>
          </p:cNvSpPr>
          <p:nvPr>
            <p:ph type="ctrTitle" hasCustomPrompt="1"/>
          </p:nvPr>
        </p:nvSpPr>
        <p:spPr bwMode="white">
          <a:xfrm>
            <a:off x="1671637" y="2292126"/>
            <a:ext cx="12319001"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Group Exercise</a:t>
            </a:r>
            <a:endParaRPr lang="en-US" dirty="0"/>
          </a:p>
        </p:txBody>
      </p:sp>
      <p:sp>
        <p:nvSpPr>
          <p:cNvPr id="13" name="Content Placeholder 12"/>
          <p:cNvSpPr>
            <a:spLocks noGrp="1"/>
          </p:cNvSpPr>
          <p:nvPr>
            <p:ph sz="quarter" idx="11"/>
          </p:nvPr>
        </p:nvSpPr>
        <p:spPr>
          <a:xfrm>
            <a:off x="1671638" y="3260725"/>
            <a:ext cx="12319000" cy="1528233"/>
          </a:xfrm>
          <a:prstGeom prst="rect">
            <a:avLst/>
          </a:prstGeom>
        </p:spPr>
        <p:txBody>
          <a:bodyPr anchor="ctr">
            <a:normAutofit/>
          </a:bodyPr>
          <a:lstStyle>
            <a:lvl1pPr marL="121917" indent="0">
              <a:spcBef>
                <a:spcPts val="800"/>
              </a:spcBef>
              <a:buNone/>
              <a:defRPr sz="2800" i="1" baseline="0">
                <a:solidFill>
                  <a:schemeClr val="bg1">
                    <a:lumMod val="50000"/>
                  </a:schemeClr>
                </a:solidFill>
              </a:defRPr>
            </a:lvl1pPr>
          </a:lstStyle>
          <a:p>
            <a:pPr lvl="0"/>
            <a:r>
              <a:rPr lang="en-US" dirty="0" smtClean="0"/>
              <a:t>Click to edit Master text styles</a:t>
            </a:r>
          </a:p>
        </p:txBody>
      </p:sp>
      <p:sp>
        <p:nvSpPr>
          <p:cNvPr id="10" name="TextBox 11"/>
          <p:cNvSpPr txBox="1">
            <a:spLocks noChangeArrowheads="1"/>
          </p:cNvSpPr>
          <p:nvPr/>
        </p:nvSpPr>
        <p:spPr bwMode="white">
          <a:xfrm>
            <a:off x="1671638" y="4917547"/>
            <a:ext cx="11777663" cy="7858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21920" tIns="121920" rIns="121920" bIns="121920"/>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defTabSz="1217613" fontAlgn="base">
              <a:spcBef>
                <a:spcPct val="0"/>
              </a:spcBef>
              <a:spcAft>
                <a:spcPct val="0"/>
              </a:spcAft>
              <a:defRPr sz="2400">
                <a:solidFill>
                  <a:schemeClr val="tx1"/>
                </a:solidFill>
                <a:latin typeface="Arial" charset="0"/>
                <a:ea typeface="ＭＳ Ｐゴシック" charset="0"/>
              </a:defRPr>
            </a:lvl6pPr>
            <a:lvl7pPr marL="2971800" indent="-228600" defTabSz="1217613" fontAlgn="base">
              <a:spcBef>
                <a:spcPct val="0"/>
              </a:spcBef>
              <a:spcAft>
                <a:spcPct val="0"/>
              </a:spcAft>
              <a:defRPr sz="2400">
                <a:solidFill>
                  <a:schemeClr val="tx1"/>
                </a:solidFill>
                <a:latin typeface="Arial" charset="0"/>
                <a:ea typeface="ＭＳ Ｐゴシック" charset="0"/>
              </a:defRPr>
            </a:lvl7pPr>
            <a:lvl8pPr marL="3429000" indent="-228600" defTabSz="1217613" fontAlgn="base">
              <a:spcBef>
                <a:spcPct val="0"/>
              </a:spcBef>
              <a:spcAft>
                <a:spcPct val="0"/>
              </a:spcAft>
              <a:defRPr sz="2400">
                <a:solidFill>
                  <a:schemeClr val="tx1"/>
                </a:solidFill>
                <a:latin typeface="Arial" charset="0"/>
                <a:ea typeface="ＭＳ Ｐゴシック" charset="0"/>
              </a:defRPr>
            </a:lvl8pPr>
            <a:lvl9pPr marL="3886200" indent="-228600" defTabSz="1217613" fontAlgn="base">
              <a:spcBef>
                <a:spcPct val="0"/>
              </a:spcBef>
              <a:spcAft>
                <a:spcPct val="0"/>
              </a:spcAft>
              <a:defRPr sz="2400">
                <a:solidFill>
                  <a:schemeClr val="tx1"/>
                </a:solidFill>
                <a:latin typeface="Arial" charset="0"/>
                <a:ea typeface="ＭＳ Ｐゴシック" charset="0"/>
              </a:defRPr>
            </a:lvl9pPr>
          </a:lstStyle>
          <a:p>
            <a:r>
              <a:rPr lang="en-US" sz="3200" b="1" dirty="0"/>
              <a:t>Objective:</a:t>
            </a:r>
          </a:p>
        </p:txBody>
      </p:sp>
      <p:sp>
        <p:nvSpPr>
          <p:cNvPr id="9" name="Text Placeholder 8"/>
          <p:cNvSpPr>
            <a:spLocks noGrp="1"/>
          </p:cNvSpPr>
          <p:nvPr>
            <p:ph type="body" sz="quarter" idx="10"/>
          </p:nvPr>
        </p:nvSpPr>
        <p:spPr>
          <a:xfrm>
            <a:off x="1671638" y="5650764"/>
            <a:ext cx="12319000" cy="2445486"/>
          </a:xfrm>
          <a:prstGeom prst="rect">
            <a:avLst/>
          </a:prstGeom>
        </p:spPr>
        <p:txBody>
          <a:bodyPr/>
          <a:lstStyle>
            <a:lvl1pPr marL="0" indent="0">
              <a:buFont typeface="Wingdings" charset="2"/>
              <a:buNone/>
              <a:defRPr sz="2400" baseline="0"/>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Tree>
    <p:extLst>
      <p:ext uri="{BB962C8B-B14F-4D97-AF65-F5344CB8AC3E}">
        <p14:creationId xmlns:p14="http://schemas.microsoft.com/office/powerpoint/2010/main" val="4149903928"/>
      </p:ext>
    </p:extLst>
  </p:cSld>
  <p:clrMapOvr>
    <a:masterClrMapping/>
  </p:clrMapOvr>
  <p:transition spd="med">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Discussion">
    <p:spTree>
      <p:nvGrpSpPr>
        <p:cNvPr id="1" name=""/>
        <p:cNvGrpSpPr/>
        <p:nvPr/>
      </p:nvGrpSpPr>
      <p:grpSpPr>
        <a:xfrm>
          <a:off x="0" y="0"/>
          <a:ext cx="0" cy="0"/>
          <a:chOff x="0" y="0"/>
          <a:chExt cx="0" cy="0"/>
        </a:xfrm>
      </p:grpSpPr>
      <p:sp>
        <p:nvSpPr>
          <p:cNvPr id="9" name="TextBox 8"/>
          <p:cNvSpPr txBox="1"/>
          <p:nvPr userDrawn="1"/>
        </p:nvSpPr>
        <p:spPr bwMode="white">
          <a:xfrm>
            <a:off x="136961" y="144390"/>
            <a:ext cx="14076456"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smtClean="0">
                <a:ln w="18415" cmpd="sng">
                  <a:solidFill>
                    <a:srgbClr val="FFFFFF"/>
                  </a:solidFill>
                  <a:prstDash val="solid"/>
                </a:ln>
                <a:solidFill>
                  <a:schemeClr val="bg2">
                    <a:lumMod val="95000"/>
                    <a:alpha val="50000"/>
                  </a:schemeClr>
                </a:solidFill>
                <a:latin typeface="+mn-lt"/>
                <a:ea typeface="+mn-ea"/>
                <a:cs typeface="+mn-cs"/>
              </a:rPr>
              <a:t>DISCUSSION</a:t>
            </a:r>
            <a:endParaRPr lang="en-US" sz="16933" dirty="0">
              <a:ln w="18415" cmpd="sng">
                <a:solidFill>
                  <a:srgbClr val="FFFFFF"/>
                </a:solidFill>
                <a:prstDash val="solid"/>
              </a:ln>
              <a:solidFill>
                <a:schemeClr val="bg2">
                  <a:lumMod val="95000"/>
                  <a:alpha val="50000"/>
                </a:schemeClr>
              </a:solidFill>
              <a:latin typeface="+mn-lt"/>
              <a:ea typeface="+mn-ea"/>
              <a:cs typeface="+mn-cs"/>
            </a:endParaRPr>
          </a:p>
        </p:txBody>
      </p:sp>
      <p:pic>
        <p:nvPicPr>
          <p:cNvPr id="3" name="Picture 2" descr="conversation.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070282" y="324724"/>
            <a:ext cx="2815435" cy="2189001"/>
          </a:xfrm>
          <a:prstGeom prst="rect">
            <a:avLst/>
          </a:prstGeom>
        </p:spPr>
      </p:pic>
      <p:sp>
        <p:nvSpPr>
          <p:cNvPr id="6" name="Title 1"/>
          <p:cNvSpPr>
            <a:spLocks noGrp="1"/>
          </p:cNvSpPr>
          <p:nvPr>
            <p:ph type="ctrTitle" hasCustomPrompt="1"/>
          </p:nvPr>
        </p:nvSpPr>
        <p:spPr bwMode="white">
          <a:xfrm>
            <a:off x="1660524" y="2294619"/>
            <a:ext cx="12330113"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Discussion</a:t>
            </a:r>
            <a:endParaRPr lang="en-US" dirty="0"/>
          </a:p>
        </p:txBody>
      </p:sp>
      <p:sp>
        <p:nvSpPr>
          <p:cNvPr id="7" name="Subtitle 2"/>
          <p:cNvSpPr>
            <a:spLocks noGrp="1"/>
          </p:cNvSpPr>
          <p:nvPr>
            <p:ph type="subTitle" idx="1" hasCustomPrompt="1"/>
          </p:nvPr>
        </p:nvSpPr>
        <p:spPr bwMode="white">
          <a:xfrm>
            <a:off x="1660524" y="3260725"/>
            <a:ext cx="12330113" cy="2544287"/>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Questions</a:t>
            </a:r>
          </a:p>
        </p:txBody>
      </p:sp>
    </p:spTree>
    <p:extLst>
      <p:ext uri="{BB962C8B-B14F-4D97-AF65-F5344CB8AC3E}">
        <p14:creationId xmlns:p14="http://schemas.microsoft.com/office/powerpoint/2010/main" val="4016561484"/>
      </p:ext>
    </p:extLst>
  </p:cSld>
  <p:clrMapOvr>
    <a:masterClrMapping/>
  </p:clrMapOvr>
  <p:transition spd="med">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5" name="TextBox 4"/>
          <p:cNvSpPr txBox="1"/>
          <p:nvPr/>
        </p:nvSpPr>
        <p:spPr bwMode="white">
          <a:xfrm>
            <a:off x="136960" y="128323"/>
            <a:ext cx="13979932"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chemeClr val="bg2">
                    <a:lumMod val="95000"/>
                    <a:alpha val="50000"/>
                  </a:schemeClr>
                </a:solidFill>
                <a:latin typeface="+mn-lt"/>
                <a:ea typeface="+mn-ea"/>
                <a:cs typeface="+mn-cs"/>
              </a:rPr>
              <a:t>MOTIVATION</a:t>
            </a:r>
          </a:p>
        </p:txBody>
      </p:sp>
      <p:pic>
        <p:nvPicPr>
          <p:cNvPr id="2" name="Picture 1" descr="gift.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257264" y="215274"/>
            <a:ext cx="2441471" cy="2407901"/>
          </a:xfrm>
          <a:prstGeom prst="rect">
            <a:avLst/>
          </a:prstGeom>
        </p:spPr>
      </p:pic>
      <p:sp>
        <p:nvSpPr>
          <p:cNvPr id="6" name="Title 1"/>
          <p:cNvSpPr>
            <a:spLocks noGrp="1"/>
          </p:cNvSpPr>
          <p:nvPr>
            <p:ph type="ctrTitle" hasCustomPrompt="1"/>
          </p:nvPr>
        </p:nvSpPr>
        <p:spPr bwMode="white">
          <a:xfrm>
            <a:off x="1680252" y="2304144"/>
            <a:ext cx="12310386"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Motivation</a:t>
            </a:r>
            <a:endParaRPr lang="en-US" dirty="0"/>
          </a:p>
        </p:txBody>
      </p:sp>
      <p:sp>
        <p:nvSpPr>
          <p:cNvPr id="14" name="Subtitle 2"/>
          <p:cNvSpPr>
            <a:spLocks noGrp="1"/>
          </p:cNvSpPr>
          <p:nvPr>
            <p:ph type="subTitle" idx="1"/>
          </p:nvPr>
        </p:nvSpPr>
        <p:spPr bwMode="white">
          <a:xfrm>
            <a:off x="1672167" y="3283868"/>
            <a:ext cx="12315718" cy="4770049"/>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Click to edit Master subtitle style</a:t>
            </a:r>
          </a:p>
        </p:txBody>
      </p:sp>
    </p:spTree>
    <p:extLst>
      <p:ext uri="{BB962C8B-B14F-4D97-AF65-F5344CB8AC3E}">
        <p14:creationId xmlns:p14="http://schemas.microsoft.com/office/powerpoint/2010/main" val="2947928335"/>
      </p:ext>
    </p:extLst>
  </p:cSld>
  <p:clrMapOvr>
    <a:masterClrMapping/>
  </p:clrMapOvr>
  <p:transition spd="med">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sp>
        <p:nvSpPr>
          <p:cNvPr id="5" name="TextBox 4"/>
          <p:cNvSpPr txBox="1"/>
          <p:nvPr/>
        </p:nvSpPr>
        <p:spPr bwMode="white">
          <a:xfrm>
            <a:off x="136960" y="149489"/>
            <a:ext cx="11781799"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chemeClr val="bg2">
                    <a:lumMod val="95000"/>
                    <a:alpha val="50000"/>
                  </a:schemeClr>
                </a:solidFill>
                <a:latin typeface="+mn-lt"/>
                <a:ea typeface="+mn-ea"/>
                <a:cs typeface="+mn-cs"/>
              </a:rPr>
              <a:t>PROBLEM</a:t>
            </a:r>
          </a:p>
        </p:txBody>
      </p:sp>
      <p:pic>
        <p:nvPicPr>
          <p:cNvPr id="2" name="Picture 1" descr="splat.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153654" y="94879"/>
            <a:ext cx="2648691" cy="2648691"/>
          </a:xfrm>
          <a:prstGeom prst="rect">
            <a:avLst/>
          </a:prstGeom>
        </p:spPr>
      </p:pic>
      <p:sp>
        <p:nvSpPr>
          <p:cNvPr id="6" name="Title 1"/>
          <p:cNvSpPr>
            <a:spLocks noGrp="1"/>
          </p:cNvSpPr>
          <p:nvPr>
            <p:ph type="ctrTitle" hasCustomPrompt="1"/>
          </p:nvPr>
        </p:nvSpPr>
        <p:spPr bwMode="white">
          <a:xfrm>
            <a:off x="1671638" y="2294619"/>
            <a:ext cx="12319000"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Problem</a:t>
            </a:r>
            <a:endParaRPr lang="en-US" dirty="0"/>
          </a:p>
        </p:txBody>
      </p:sp>
      <p:sp>
        <p:nvSpPr>
          <p:cNvPr id="10" name="Subtitle 2"/>
          <p:cNvSpPr>
            <a:spLocks noGrp="1"/>
          </p:cNvSpPr>
          <p:nvPr>
            <p:ph type="subTitle" idx="1"/>
          </p:nvPr>
        </p:nvSpPr>
        <p:spPr bwMode="white">
          <a:xfrm>
            <a:off x="1671638" y="3271838"/>
            <a:ext cx="12319000" cy="3346421"/>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Click to edit Master subtitle style</a:t>
            </a:r>
          </a:p>
        </p:txBody>
      </p:sp>
    </p:spTree>
    <p:extLst>
      <p:ext uri="{BB962C8B-B14F-4D97-AF65-F5344CB8AC3E}">
        <p14:creationId xmlns:p14="http://schemas.microsoft.com/office/powerpoint/2010/main" val="247207333"/>
      </p:ext>
    </p:extLst>
  </p:cSld>
  <p:clrMapOvr>
    <a:masterClrMapping/>
  </p:clrMapOvr>
  <p:transition spd="med">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ocs">
    <p:spTree>
      <p:nvGrpSpPr>
        <p:cNvPr id="1" name=""/>
        <p:cNvGrpSpPr/>
        <p:nvPr/>
      </p:nvGrpSpPr>
      <p:grpSpPr>
        <a:xfrm>
          <a:off x="0" y="0"/>
          <a:ext cx="0" cy="0"/>
          <a:chOff x="0" y="0"/>
          <a:chExt cx="0" cy="0"/>
        </a:xfrm>
      </p:grpSpPr>
      <p:sp>
        <p:nvSpPr>
          <p:cNvPr id="7" name="TextBox 6"/>
          <p:cNvSpPr txBox="1"/>
          <p:nvPr/>
        </p:nvSpPr>
        <p:spPr bwMode="white">
          <a:xfrm>
            <a:off x="136960" y="160072"/>
            <a:ext cx="13917707"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smtClean="0">
                <a:ln w="18415" cmpd="sng">
                  <a:solidFill>
                    <a:srgbClr val="FFFFFF"/>
                  </a:solidFill>
                  <a:prstDash val="solid"/>
                </a:ln>
                <a:solidFill>
                  <a:schemeClr val="bg2">
                    <a:lumMod val="95000"/>
                    <a:alpha val="50000"/>
                  </a:schemeClr>
                </a:solidFill>
                <a:latin typeface="+mn-lt"/>
                <a:ea typeface="+mn-ea"/>
                <a:cs typeface="+mn-cs"/>
              </a:rPr>
              <a:t>REFERENCE</a:t>
            </a:r>
            <a:endParaRPr lang="en-US" sz="16933" dirty="0">
              <a:ln w="18415" cmpd="sng">
                <a:solidFill>
                  <a:srgbClr val="FFFFFF"/>
                </a:solidFill>
                <a:prstDash val="solid"/>
              </a:ln>
              <a:solidFill>
                <a:schemeClr val="bg2">
                  <a:lumMod val="95000"/>
                  <a:alpha val="50000"/>
                </a:schemeClr>
              </a:solidFill>
              <a:latin typeface="+mn-lt"/>
              <a:ea typeface="+mn-ea"/>
              <a:cs typeface="+mn-cs"/>
            </a:endParaRPr>
          </a:p>
        </p:txBody>
      </p:sp>
      <p:pic>
        <p:nvPicPr>
          <p:cNvPr id="2" name="Picture 1" descr="reference.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83499" y="324724"/>
            <a:ext cx="2189001" cy="2189001"/>
          </a:xfrm>
          <a:prstGeom prst="rect">
            <a:avLst/>
          </a:prstGeom>
        </p:spPr>
      </p:pic>
      <p:sp>
        <p:nvSpPr>
          <p:cNvPr id="6" name="Title 1"/>
          <p:cNvSpPr>
            <a:spLocks noGrp="1"/>
          </p:cNvSpPr>
          <p:nvPr>
            <p:ph type="ctrTitle" hasCustomPrompt="1"/>
          </p:nvPr>
        </p:nvSpPr>
        <p:spPr bwMode="white">
          <a:xfrm>
            <a:off x="1671638" y="2294619"/>
            <a:ext cx="12319000"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Documentation</a:t>
            </a:r>
            <a:endParaRPr lang="en-US" dirty="0"/>
          </a:p>
        </p:txBody>
      </p:sp>
      <p:sp>
        <p:nvSpPr>
          <p:cNvPr id="12" name="Subtitle 2"/>
          <p:cNvSpPr>
            <a:spLocks noGrp="1"/>
          </p:cNvSpPr>
          <p:nvPr>
            <p:ph type="subTitle" idx="1"/>
          </p:nvPr>
        </p:nvSpPr>
        <p:spPr bwMode="white">
          <a:xfrm>
            <a:off x="1671638" y="3271838"/>
            <a:ext cx="12319000" cy="3346421"/>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Click to edit Master subtitle style</a:t>
            </a:r>
          </a:p>
        </p:txBody>
      </p:sp>
      <p:sp>
        <p:nvSpPr>
          <p:cNvPr id="10" name="Content Placeholder 3"/>
          <p:cNvSpPr>
            <a:spLocks noGrp="1"/>
          </p:cNvSpPr>
          <p:nvPr>
            <p:ph sz="quarter" idx="13" hasCustomPrompt="1"/>
          </p:nvPr>
        </p:nvSpPr>
        <p:spPr>
          <a:xfrm>
            <a:off x="3921498" y="7164200"/>
            <a:ext cx="8917577" cy="524133"/>
          </a:xfrm>
          <a:prstGeom prst="rect">
            <a:avLst/>
          </a:prstGeom>
        </p:spPr>
        <p:txBody>
          <a:bodyPr anchor="ctr"/>
          <a:lstStyle>
            <a:lvl1pPr marL="0" indent="0" algn="ctr">
              <a:buNone/>
              <a:defRPr sz="2400">
                <a:solidFill>
                  <a:schemeClr val="tx1"/>
                </a:solidFill>
              </a:defRPr>
            </a:lvl1pPr>
          </a:lstStyle>
          <a:p>
            <a:pPr lvl="0"/>
            <a:r>
              <a:rPr lang="en-US" dirty="0" smtClean="0"/>
              <a:t>http://</a:t>
            </a:r>
            <a:r>
              <a:rPr lang="en-US" dirty="0" err="1" smtClean="0"/>
              <a:t>docs.chef.io</a:t>
            </a:r>
            <a:endParaRPr lang="en-US" dirty="0" smtClean="0"/>
          </a:p>
        </p:txBody>
      </p:sp>
    </p:spTree>
    <p:extLst>
      <p:ext uri="{BB962C8B-B14F-4D97-AF65-F5344CB8AC3E}">
        <p14:creationId xmlns:p14="http://schemas.microsoft.com/office/powerpoint/2010/main" val="1970238568"/>
      </p:ext>
    </p:extLst>
  </p:cSld>
  <p:clrMapOvr>
    <a:masterClrMapping/>
  </p:clrMapOvr>
  <p:transition spd="med">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5" name="TextBox 4"/>
          <p:cNvSpPr txBox="1"/>
          <p:nvPr/>
        </p:nvSpPr>
        <p:spPr bwMode="white">
          <a:xfrm>
            <a:off x="136961" y="144390"/>
            <a:ext cx="11554287"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chemeClr val="bg2">
                    <a:lumMod val="95000"/>
                    <a:alpha val="50000"/>
                  </a:schemeClr>
                </a:solidFill>
                <a:latin typeface="+mn-lt"/>
                <a:ea typeface="+mn-ea"/>
                <a:cs typeface="+mn-cs"/>
              </a:rPr>
              <a:t>CONCEPT</a:t>
            </a:r>
          </a:p>
        </p:txBody>
      </p:sp>
      <p:pic>
        <p:nvPicPr>
          <p:cNvPr id="2" name="Picture 1" descr="concept.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119426" y="324724"/>
            <a:ext cx="2717146" cy="2189001"/>
          </a:xfrm>
          <a:prstGeom prst="rect">
            <a:avLst/>
          </a:prstGeom>
        </p:spPr>
      </p:pic>
      <p:sp>
        <p:nvSpPr>
          <p:cNvPr id="6" name="Title 1"/>
          <p:cNvSpPr>
            <a:spLocks noGrp="1"/>
          </p:cNvSpPr>
          <p:nvPr>
            <p:ph type="ctrTitle" hasCustomPrompt="1"/>
          </p:nvPr>
        </p:nvSpPr>
        <p:spPr bwMode="white">
          <a:xfrm>
            <a:off x="1671638" y="2294619"/>
            <a:ext cx="12319000"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Concept</a:t>
            </a:r>
            <a:endParaRPr lang="en-US" dirty="0"/>
          </a:p>
        </p:txBody>
      </p:sp>
      <p:sp>
        <p:nvSpPr>
          <p:cNvPr id="10" name="Subtitle 2"/>
          <p:cNvSpPr>
            <a:spLocks noGrp="1"/>
          </p:cNvSpPr>
          <p:nvPr>
            <p:ph type="subTitle" idx="1"/>
          </p:nvPr>
        </p:nvSpPr>
        <p:spPr bwMode="white">
          <a:xfrm>
            <a:off x="1671638" y="3271838"/>
            <a:ext cx="12319000" cy="3346421"/>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Click to edit Master subtitle style</a:t>
            </a:r>
          </a:p>
        </p:txBody>
      </p:sp>
    </p:spTree>
    <p:extLst>
      <p:ext uri="{BB962C8B-B14F-4D97-AF65-F5344CB8AC3E}">
        <p14:creationId xmlns:p14="http://schemas.microsoft.com/office/powerpoint/2010/main" val="1995748560"/>
      </p:ext>
    </p:extLst>
  </p:cSld>
  <p:clrMapOvr>
    <a:masterClrMapping/>
  </p:clrMapOvr>
  <p:transition spd="med">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Group Exercise">
    <p:spTree>
      <p:nvGrpSpPr>
        <p:cNvPr id="1" name=""/>
        <p:cNvGrpSpPr/>
        <p:nvPr/>
      </p:nvGrpSpPr>
      <p:grpSpPr>
        <a:xfrm>
          <a:off x="0" y="0"/>
          <a:ext cx="0" cy="0"/>
          <a:chOff x="0" y="0"/>
          <a:chExt cx="0" cy="0"/>
        </a:xfrm>
      </p:grpSpPr>
      <p:sp>
        <p:nvSpPr>
          <p:cNvPr id="7" name="TextBox 6"/>
          <p:cNvSpPr txBox="1"/>
          <p:nvPr userDrawn="1"/>
        </p:nvSpPr>
        <p:spPr bwMode="white">
          <a:xfrm>
            <a:off x="136960" y="144390"/>
            <a:ext cx="12628487"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chemeClr val="bg2">
                    <a:lumMod val="95000"/>
                    <a:alpha val="50000"/>
                  </a:schemeClr>
                </a:solidFill>
                <a:latin typeface="+mn-lt"/>
                <a:ea typeface="+mn-ea"/>
                <a:cs typeface="+mn-cs"/>
              </a:rPr>
              <a:t>EXERCISE</a:t>
            </a:r>
          </a:p>
        </p:txBody>
      </p:sp>
      <p:pic>
        <p:nvPicPr>
          <p:cNvPr id="3" name="Picture 2" descr="chef.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99010" y="324724"/>
            <a:ext cx="2157980" cy="2189001"/>
          </a:xfrm>
          <a:prstGeom prst="rect">
            <a:avLst/>
          </a:prstGeom>
        </p:spPr>
      </p:pic>
      <p:sp>
        <p:nvSpPr>
          <p:cNvPr id="6" name="Title 1"/>
          <p:cNvSpPr>
            <a:spLocks noGrp="1"/>
          </p:cNvSpPr>
          <p:nvPr>
            <p:ph type="ctrTitle" hasCustomPrompt="1"/>
          </p:nvPr>
        </p:nvSpPr>
        <p:spPr bwMode="white">
          <a:xfrm>
            <a:off x="1671637" y="2292126"/>
            <a:ext cx="12319001"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Group Exercise</a:t>
            </a:r>
            <a:endParaRPr lang="en-US" dirty="0"/>
          </a:p>
        </p:txBody>
      </p:sp>
      <p:sp>
        <p:nvSpPr>
          <p:cNvPr id="13" name="Content Placeholder 12"/>
          <p:cNvSpPr>
            <a:spLocks noGrp="1"/>
          </p:cNvSpPr>
          <p:nvPr>
            <p:ph sz="quarter" idx="11"/>
          </p:nvPr>
        </p:nvSpPr>
        <p:spPr>
          <a:xfrm>
            <a:off x="1671638" y="3260725"/>
            <a:ext cx="12319000" cy="1528233"/>
          </a:xfrm>
          <a:prstGeom prst="rect">
            <a:avLst/>
          </a:prstGeom>
        </p:spPr>
        <p:txBody>
          <a:bodyPr anchor="ctr">
            <a:normAutofit/>
          </a:bodyPr>
          <a:lstStyle>
            <a:lvl1pPr marL="121917" indent="0">
              <a:spcBef>
                <a:spcPts val="800"/>
              </a:spcBef>
              <a:buNone/>
              <a:defRPr sz="2800" i="1" baseline="0">
                <a:solidFill>
                  <a:schemeClr val="bg1">
                    <a:lumMod val="50000"/>
                  </a:schemeClr>
                </a:solidFill>
              </a:defRPr>
            </a:lvl1pPr>
          </a:lstStyle>
          <a:p>
            <a:pPr lvl="0"/>
            <a:r>
              <a:rPr lang="en-US" dirty="0" smtClean="0"/>
              <a:t>Click to edit Master text styles</a:t>
            </a:r>
          </a:p>
        </p:txBody>
      </p:sp>
      <p:sp>
        <p:nvSpPr>
          <p:cNvPr id="10" name="TextBox 11"/>
          <p:cNvSpPr txBox="1">
            <a:spLocks noChangeArrowheads="1"/>
          </p:cNvSpPr>
          <p:nvPr/>
        </p:nvSpPr>
        <p:spPr bwMode="white">
          <a:xfrm>
            <a:off x="1671638" y="4917547"/>
            <a:ext cx="11777663" cy="7858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21920" tIns="121920" rIns="121920" bIns="121920"/>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defTabSz="1217613" fontAlgn="base">
              <a:spcBef>
                <a:spcPct val="0"/>
              </a:spcBef>
              <a:spcAft>
                <a:spcPct val="0"/>
              </a:spcAft>
              <a:defRPr sz="2400">
                <a:solidFill>
                  <a:schemeClr val="tx1"/>
                </a:solidFill>
                <a:latin typeface="Arial" charset="0"/>
                <a:ea typeface="ＭＳ Ｐゴシック" charset="0"/>
              </a:defRPr>
            </a:lvl6pPr>
            <a:lvl7pPr marL="2971800" indent="-228600" defTabSz="1217613" fontAlgn="base">
              <a:spcBef>
                <a:spcPct val="0"/>
              </a:spcBef>
              <a:spcAft>
                <a:spcPct val="0"/>
              </a:spcAft>
              <a:defRPr sz="2400">
                <a:solidFill>
                  <a:schemeClr val="tx1"/>
                </a:solidFill>
                <a:latin typeface="Arial" charset="0"/>
                <a:ea typeface="ＭＳ Ｐゴシック" charset="0"/>
              </a:defRPr>
            </a:lvl7pPr>
            <a:lvl8pPr marL="3429000" indent="-228600" defTabSz="1217613" fontAlgn="base">
              <a:spcBef>
                <a:spcPct val="0"/>
              </a:spcBef>
              <a:spcAft>
                <a:spcPct val="0"/>
              </a:spcAft>
              <a:defRPr sz="2400">
                <a:solidFill>
                  <a:schemeClr val="tx1"/>
                </a:solidFill>
                <a:latin typeface="Arial" charset="0"/>
                <a:ea typeface="ＭＳ Ｐゴシック" charset="0"/>
              </a:defRPr>
            </a:lvl8pPr>
            <a:lvl9pPr marL="3886200" indent="-228600" defTabSz="1217613" fontAlgn="base">
              <a:spcBef>
                <a:spcPct val="0"/>
              </a:spcBef>
              <a:spcAft>
                <a:spcPct val="0"/>
              </a:spcAft>
              <a:defRPr sz="2400">
                <a:solidFill>
                  <a:schemeClr val="tx1"/>
                </a:solidFill>
                <a:latin typeface="Arial" charset="0"/>
                <a:ea typeface="ＭＳ Ｐゴシック" charset="0"/>
              </a:defRPr>
            </a:lvl9pPr>
          </a:lstStyle>
          <a:p>
            <a:r>
              <a:rPr lang="en-US" sz="3200" b="1" dirty="0"/>
              <a:t>Objective:</a:t>
            </a:r>
          </a:p>
        </p:txBody>
      </p:sp>
      <p:sp>
        <p:nvSpPr>
          <p:cNvPr id="9" name="Text Placeholder 8"/>
          <p:cNvSpPr>
            <a:spLocks noGrp="1"/>
          </p:cNvSpPr>
          <p:nvPr>
            <p:ph type="body" sz="quarter" idx="10"/>
          </p:nvPr>
        </p:nvSpPr>
        <p:spPr>
          <a:xfrm>
            <a:off x="1671638" y="5650764"/>
            <a:ext cx="12319000" cy="2445486"/>
          </a:xfrm>
          <a:prstGeom prst="rect">
            <a:avLst/>
          </a:prstGeom>
        </p:spPr>
        <p:txBody>
          <a:bodyPr/>
          <a:lstStyle>
            <a:lvl1pPr marL="0" indent="0">
              <a:buFont typeface="Wingdings" charset="2"/>
              <a:buNone/>
              <a:defRPr sz="2400" baseline="0"/>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Tree>
    <p:extLst>
      <p:ext uri="{BB962C8B-B14F-4D97-AF65-F5344CB8AC3E}">
        <p14:creationId xmlns:p14="http://schemas.microsoft.com/office/powerpoint/2010/main" val="1211677136"/>
      </p:ext>
    </p:extLst>
  </p:cSld>
  <p:clrMapOvr>
    <a:masterClrMapping/>
  </p:clrMapOvr>
  <p:transitio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tandard">
    <p:bg>
      <p:bgPr>
        <a:gradFill rotWithShape="0">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smtClean="0"/>
              <a:t>Click to edit Master title style</a:t>
            </a:r>
            <a:endParaRPr lang="en-US" dirty="0"/>
          </a:p>
        </p:txBody>
      </p:sp>
      <p:sp>
        <p:nvSpPr>
          <p:cNvPr id="17" name="Text Placeholder 4"/>
          <p:cNvSpPr>
            <a:spLocks noGrp="1"/>
          </p:cNvSpPr>
          <p:nvPr>
            <p:ph type="body" sz="quarter" idx="12"/>
          </p:nvPr>
        </p:nvSpPr>
        <p:spPr>
          <a:xfrm>
            <a:off x="650040" y="1856198"/>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747942789"/>
      </p:ext>
    </p:extLst>
  </p:cSld>
  <p:clrMapOvr>
    <a:masterClrMapping/>
  </p:clrMapOvr>
  <p:transition spd="med">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Lab">
    <p:spTree>
      <p:nvGrpSpPr>
        <p:cNvPr id="1" name=""/>
        <p:cNvGrpSpPr/>
        <p:nvPr/>
      </p:nvGrpSpPr>
      <p:grpSpPr>
        <a:xfrm>
          <a:off x="0" y="0"/>
          <a:ext cx="0" cy="0"/>
          <a:chOff x="0" y="0"/>
          <a:chExt cx="0" cy="0"/>
        </a:xfrm>
      </p:grpSpPr>
      <p:sp>
        <p:nvSpPr>
          <p:cNvPr id="5" name="TextBox 4"/>
          <p:cNvSpPr txBox="1"/>
          <p:nvPr/>
        </p:nvSpPr>
        <p:spPr bwMode="white">
          <a:xfrm>
            <a:off x="136961" y="144390"/>
            <a:ext cx="12824551"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chemeClr val="bg2">
                    <a:lumMod val="95000"/>
                    <a:alpha val="50000"/>
                  </a:schemeClr>
                </a:solidFill>
                <a:latin typeface="+mn-lt"/>
                <a:ea typeface="+mn-ea"/>
                <a:cs typeface="+mn-cs"/>
              </a:rPr>
              <a:t>LAB</a:t>
            </a:r>
          </a:p>
        </p:txBody>
      </p:sp>
      <p:pic>
        <p:nvPicPr>
          <p:cNvPr id="2" name="Picture 1" descr="lab.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274049" y="215274"/>
            <a:ext cx="2407901" cy="2407901"/>
          </a:xfrm>
          <a:prstGeom prst="rect">
            <a:avLst/>
          </a:prstGeom>
        </p:spPr>
      </p:pic>
      <p:sp>
        <p:nvSpPr>
          <p:cNvPr id="6" name="Title 1"/>
          <p:cNvSpPr>
            <a:spLocks noGrp="1"/>
          </p:cNvSpPr>
          <p:nvPr>
            <p:ph type="ctrTitle" hasCustomPrompt="1"/>
          </p:nvPr>
        </p:nvSpPr>
        <p:spPr bwMode="white">
          <a:xfrm>
            <a:off x="1660524" y="2294619"/>
            <a:ext cx="12330113"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Lab</a:t>
            </a:r>
            <a:endParaRPr lang="en-US" dirty="0"/>
          </a:p>
        </p:txBody>
      </p:sp>
      <p:sp>
        <p:nvSpPr>
          <p:cNvPr id="10" name="Subtitle 2"/>
          <p:cNvSpPr>
            <a:spLocks noGrp="1"/>
          </p:cNvSpPr>
          <p:nvPr>
            <p:ph type="subTitle" idx="1"/>
          </p:nvPr>
        </p:nvSpPr>
        <p:spPr bwMode="white">
          <a:xfrm>
            <a:off x="1671638" y="3260725"/>
            <a:ext cx="12319000" cy="3346421"/>
          </a:xfrm>
          <a:prstGeom prst="rect">
            <a:avLst/>
          </a:prstGeom>
        </p:spPr>
        <p:txBody>
          <a:bodyPr lIns="91440" tIns="91440" rIns="91440" bIns="91440">
            <a:noAutofit/>
          </a:bodyPr>
          <a:lstStyle>
            <a:lvl1pPr marL="571500" indent="-571500" algn="l">
              <a:lnSpc>
                <a:spcPct val="100000"/>
              </a:lnSpc>
              <a:spcBef>
                <a:spcPts val="0"/>
              </a:spcBef>
              <a:buFont typeface="Wingdings" charset="2"/>
              <a:buChar char="q"/>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Click to edit Master subtitle style</a:t>
            </a:r>
          </a:p>
        </p:txBody>
      </p:sp>
    </p:spTree>
    <p:extLst>
      <p:ext uri="{BB962C8B-B14F-4D97-AF65-F5344CB8AC3E}">
        <p14:creationId xmlns:p14="http://schemas.microsoft.com/office/powerpoint/2010/main" val="952892369"/>
      </p:ext>
    </p:extLst>
  </p:cSld>
  <p:clrMapOvr>
    <a:masterClrMapping/>
  </p:clrMapOvr>
  <p:transition spd="med">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5" name="TextBox 4"/>
          <p:cNvSpPr txBox="1"/>
          <p:nvPr/>
        </p:nvSpPr>
        <p:spPr bwMode="white">
          <a:xfrm>
            <a:off x="136961" y="144390"/>
            <a:ext cx="12824551"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chemeClr val="bg2">
                    <a:lumMod val="95000"/>
                    <a:alpha val="50000"/>
                  </a:schemeClr>
                </a:solidFill>
                <a:latin typeface="+mn-lt"/>
                <a:ea typeface="+mn-ea"/>
                <a:cs typeface="+mn-cs"/>
              </a:rPr>
              <a:t>COMMIT</a:t>
            </a:r>
          </a:p>
        </p:txBody>
      </p:sp>
      <p:pic>
        <p:nvPicPr>
          <p:cNvPr id="2" name="Picture 1" descr="commit.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275968" y="-183233"/>
            <a:ext cx="2404063" cy="3204916"/>
          </a:xfrm>
          <a:prstGeom prst="rect">
            <a:avLst/>
          </a:prstGeom>
        </p:spPr>
      </p:pic>
      <p:sp>
        <p:nvSpPr>
          <p:cNvPr id="6" name="Title 1"/>
          <p:cNvSpPr>
            <a:spLocks noGrp="1"/>
          </p:cNvSpPr>
          <p:nvPr>
            <p:ph type="ctrTitle" hasCustomPrompt="1"/>
          </p:nvPr>
        </p:nvSpPr>
        <p:spPr bwMode="white">
          <a:xfrm>
            <a:off x="1660524" y="2294619"/>
            <a:ext cx="12330113"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Commit</a:t>
            </a:r>
            <a:endParaRPr lang="en-US" dirty="0"/>
          </a:p>
        </p:txBody>
      </p:sp>
      <p:sp>
        <p:nvSpPr>
          <p:cNvPr id="10" name="Subtitle 2"/>
          <p:cNvSpPr>
            <a:spLocks noGrp="1"/>
          </p:cNvSpPr>
          <p:nvPr>
            <p:ph type="subTitle" idx="1" hasCustomPrompt="1"/>
          </p:nvPr>
        </p:nvSpPr>
        <p:spPr bwMode="white">
          <a:xfrm>
            <a:off x="1660524" y="3273285"/>
            <a:ext cx="12330113" cy="3346421"/>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latin typeface="Courier New" panose="02070309020205020404" pitchFamily="49" charset="0"/>
                <a:cs typeface="Courier New" panose="02070309020205020404" pitchFamily="49" charset="0"/>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 cd repo</a:t>
            </a:r>
          </a:p>
          <a:p>
            <a:r>
              <a:rPr lang="en-US" dirty="0" smtClean="0"/>
              <a:t>$ git </a:t>
            </a:r>
            <a:r>
              <a:rPr lang="en-US" dirty="0" err="1" smtClean="0"/>
              <a:t>init</a:t>
            </a:r>
            <a:endParaRPr lang="en-US" dirty="0" smtClean="0"/>
          </a:p>
          <a:p>
            <a:r>
              <a:rPr lang="en-US" dirty="0" smtClean="0"/>
              <a:t>$ git add .</a:t>
            </a:r>
          </a:p>
          <a:p>
            <a:r>
              <a:rPr lang="en-US" dirty="0" smtClean="0"/>
              <a:t>$ git commit -m "Work Complete"</a:t>
            </a:r>
          </a:p>
        </p:txBody>
      </p:sp>
    </p:spTree>
    <p:extLst>
      <p:ext uri="{BB962C8B-B14F-4D97-AF65-F5344CB8AC3E}">
        <p14:creationId xmlns:p14="http://schemas.microsoft.com/office/powerpoint/2010/main" val="1105998384"/>
      </p:ext>
    </p:extLst>
  </p:cSld>
  <p:clrMapOvr>
    <a:masterClrMapping/>
  </p:clrMapOvr>
  <p:transition spd="med">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9" name="TextBox 8"/>
          <p:cNvSpPr txBox="1"/>
          <p:nvPr userDrawn="1"/>
        </p:nvSpPr>
        <p:spPr bwMode="white">
          <a:xfrm>
            <a:off x="136961" y="144390"/>
            <a:ext cx="14076456"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smtClean="0">
                <a:ln w="18415" cmpd="sng">
                  <a:solidFill>
                    <a:srgbClr val="FFFFFF"/>
                  </a:solidFill>
                  <a:prstDash val="solid"/>
                </a:ln>
                <a:solidFill>
                  <a:schemeClr val="bg2">
                    <a:lumMod val="95000"/>
                    <a:alpha val="50000"/>
                  </a:schemeClr>
                </a:solidFill>
                <a:latin typeface="+mn-lt"/>
                <a:ea typeface="+mn-ea"/>
                <a:cs typeface="+mn-cs"/>
              </a:rPr>
              <a:t>DISCUSSION</a:t>
            </a:r>
            <a:endParaRPr lang="en-US" sz="16933" dirty="0">
              <a:ln w="18415" cmpd="sng">
                <a:solidFill>
                  <a:srgbClr val="FFFFFF"/>
                </a:solidFill>
                <a:prstDash val="solid"/>
              </a:ln>
              <a:solidFill>
                <a:schemeClr val="bg2">
                  <a:lumMod val="95000"/>
                  <a:alpha val="50000"/>
                </a:schemeClr>
              </a:solidFill>
              <a:latin typeface="+mn-lt"/>
              <a:ea typeface="+mn-ea"/>
              <a:cs typeface="+mn-cs"/>
            </a:endParaRPr>
          </a:p>
        </p:txBody>
      </p:sp>
      <p:pic>
        <p:nvPicPr>
          <p:cNvPr id="3" name="Picture 2" descr="conversation.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070282" y="324724"/>
            <a:ext cx="2815435" cy="2189001"/>
          </a:xfrm>
          <a:prstGeom prst="rect">
            <a:avLst/>
          </a:prstGeom>
        </p:spPr>
      </p:pic>
      <p:sp>
        <p:nvSpPr>
          <p:cNvPr id="6" name="Title 1"/>
          <p:cNvSpPr>
            <a:spLocks noGrp="1"/>
          </p:cNvSpPr>
          <p:nvPr>
            <p:ph type="ctrTitle" hasCustomPrompt="1"/>
          </p:nvPr>
        </p:nvSpPr>
        <p:spPr bwMode="white">
          <a:xfrm>
            <a:off x="1660524" y="2294619"/>
            <a:ext cx="12330113"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Discussion</a:t>
            </a:r>
            <a:endParaRPr lang="en-US" dirty="0"/>
          </a:p>
        </p:txBody>
      </p:sp>
      <p:sp>
        <p:nvSpPr>
          <p:cNvPr id="7" name="Subtitle 2"/>
          <p:cNvSpPr>
            <a:spLocks noGrp="1"/>
          </p:cNvSpPr>
          <p:nvPr>
            <p:ph type="subTitle" idx="1" hasCustomPrompt="1"/>
          </p:nvPr>
        </p:nvSpPr>
        <p:spPr bwMode="white">
          <a:xfrm>
            <a:off x="1660524" y="3260725"/>
            <a:ext cx="12330113" cy="2544287"/>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Questions</a:t>
            </a:r>
          </a:p>
        </p:txBody>
      </p:sp>
    </p:spTree>
    <p:extLst>
      <p:ext uri="{BB962C8B-B14F-4D97-AF65-F5344CB8AC3E}">
        <p14:creationId xmlns:p14="http://schemas.microsoft.com/office/powerpoint/2010/main" val="3666089197"/>
      </p:ext>
    </p:extLst>
  </p:cSld>
  <p:clrMapOvr>
    <a:masterClrMapping/>
  </p:clrMapOvr>
  <p:transition spd="med">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Standard">
    <p:bg>
      <p:bgPr>
        <a:gradFill rotWithShape="0">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smtClean="0"/>
              <a:t>Click to edit Master title style</a:t>
            </a:r>
            <a:endParaRPr lang="en-US" dirty="0"/>
          </a:p>
        </p:txBody>
      </p:sp>
      <p:sp>
        <p:nvSpPr>
          <p:cNvPr id="17" name="Text Placeholder 4"/>
          <p:cNvSpPr>
            <a:spLocks noGrp="1"/>
          </p:cNvSpPr>
          <p:nvPr>
            <p:ph type="body" sz="quarter" idx="12"/>
          </p:nvPr>
        </p:nvSpPr>
        <p:spPr>
          <a:xfrm>
            <a:off x="650040" y="1856198"/>
            <a:ext cx="14898624" cy="5345953"/>
          </a:xfrm>
          <a:prstGeom prst="rect">
            <a:avLst/>
          </a:prstGeo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3907652553"/>
      </p:ext>
    </p:extLst>
  </p:cSld>
  <p:clrMapOvr>
    <a:masterClrMapping/>
  </p:clrMapOvr>
  <p:transitio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mmand - Black">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pic>
        <p:nvPicPr>
          <p:cNvPr id="7" name="Picture 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46063" y="1433513"/>
            <a:ext cx="703262" cy="5381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8" name="Straight Connector 7"/>
          <p:cNvCxnSpPr/>
          <p:nvPr/>
        </p:nvCxnSpPr>
        <p:spPr>
          <a:xfrm flipH="1">
            <a:off x="0" y="8164513"/>
            <a:ext cx="16256000" cy="36512"/>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6" name="Content Placeholder 3"/>
          <p:cNvSpPr>
            <a:spLocks noGrp="1"/>
          </p:cNvSpPr>
          <p:nvPr>
            <p:ph sz="quarter" idx="10" hasCustomPrompt="1"/>
          </p:nvPr>
        </p:nvSpPr>
        <p:spPr>
          <a:xfrm>
            <a:off x="1121104" y="2315963"/>
            <a:ext cx="14423693" cy="5580480"/>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a:solidFill>
                  <a:srgbClr val="FFFFFF"/>
                </a:solidFill>
                <a:latin typeface="Courier New"/>
                <a:cs typeface="Courier New"/>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dirty="0" smtClean="0"/>
              <a:t>RESULT</a:t>
            </a:r>
          </a:p>
        </p:txBody>
      </p:sp>
      <p:sp>
        <p:nvSpPr>
          <p:cNvPr id="5" name="Text Placeholder 4"/>
          <p:cNvSpPr>
            <a:spLocks noGrp="1"/>
          </p:cNvSpPr>
          <p:nvPr>
            <p:ph type="body" sz="quarter" idx="11" hasCustomPrompt="1"/>
          </p:nvPr>
        </p:nvSpPr>
        <p:spPr>
          <a:xfrm>
            <a:off x="1121104" y="1337149"/>
            <a:ext cx="14422528" cy="729785"/>
          </a:xfrm>
          <a:solidFill>
            <a:schemeClr val="tx2"/>
          </a:solidFill>
        </p:spPr>
        <p:txBody>
          <a:bodyPr lIns="91440" anchor="ctr" anchorCtr="0">
            <a:noAutofit/>
          </a:bodyPr>
          <a:lstStyle>
            <a:lvl1pPr marL="0" indent="0">
              <a:lnSpc>
                <a:spcPct val="100000"/>
              </a:lnSpc>
              <a:buNone/>
              <a:defRPr sz="2800" b="1">
                <a:solidFill>
                  <a:schemeClr val="bg1"/>
                </a:solidFill>
                <a:latin typeface="Courier New"/>
                <a:cs typeface="Courier New"/>
              </a:defRPr>
            </a:lvl1pPr>
          </a:lstStyle>
          <a:p>
            <a:pPr lvl="0"/>
            <a:r>
              <a:rPr lang="en-US" dirty="0" smtClean="0"/>
              <a:t>&gt; command</a:t>
            </a:r>
          </a:p>
        </p:txBody>
      </p:sp>
      <p:sp>
        <p:nvSpPr>
          <p:cNvPr id="6" name="Content Placeholder 5"/>
          <p:cNvSpPr>
            <a:spLocks noGrp="1"/>
          </p:cNvSpPr>
          <p:nvPr>
            <p:ph sz="quarter" idx="12" hasCustomPrompt="1"/>
          </p:nvPr>
        </p:nvSpPr>
        <p:spPr>
          <a:xfrm>
            <a:off x="1127883" y="3228515"/>
            <a:ext cx="14420850" cy="557213"/>
          </a:xfrm>
          <a:solidFill>
            <a:schemeClr val="accent1">
              <a:alpha val="60000"/>
            </a:schemeClr>
          </a:solidFill>
          <a:ln>
            <a:solidFill>
              <a:schemeClr val="accent1">
                <a:lumMod val="75000"/>
              </a:schemeClr>
            </a:solidFill>
          </a:ln>
        </p:spPr>
        <p:txBody>
          <a:bodyPr anchor="ctr">
            <a:noAutofit/>
          </a:bodyPr>
          <a:lstStyle>
            <a:lvl1pPr algn="l">
              <a:defRPr sz="4200" baseline="0">
                <a:solidFill>
                  <a:schemeClr val="bg2"/>
                </a:solidFill>
                <a:latin typeface="Courier New"/>
                <a:cs typeface="Courier New"/>
              </a:defRPr>
            </a:lvl1pPr>
          </a:lstStyle>
          <a:p>
            <a:pPr lvl="0"/>
            <a:r>
              <a:rPr lang="en-US" dirty="0" smtClean="0"/>
              <a:t> </a:t>
            </a:r>
          </a:p>
        </p:txBody>
      </p:sp>
      <p:sp>
        <p:nvSpPr>
          <p:cNvPr id="2" name="Title 1"/>
          <p:cNvSpPr>
            <a:spLocks noGrp="1"/>
          </p:cNvSpPr>
          <p:nvPr>
            <p:ph type="title"/>
          </p:nvPr>
        </p:nvSpPr>
        <p:spPr/>
        <p:txBody>
          <a:bodyPr>
            <a:normAutofit/>
          </a:bodyPr>
          <a:lstStyle>
            <a:lvl1pPr>
              <a:defRPr sz="5870"/>
            </a:lvl1pPr>
          </a:lstStyle>
          <a:p>
            <a:r>
              <a:rPr lang="en-US" smtClean="0"/>
              <a:t>Click to edit Master title style</a:t>
            </a:r>
            <a:endParaRPr lang="en-US" dirty="0"/>
          </a:p>
        </p:txBody>
      </p:sp>
    </p:spTree>
    <p:extLst>
      <p:ext uri="{BB962C8B-B14F-4D97-AF65-F5344CB8AC3E}">
        <p14:creationId xmlns:p14="http://schemas.microsoft.com/office/powerpoint/2010/main" val="102551377"/>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mmand - Example - Black">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867" baseline="0"/>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Wingdings" charset="0"/>
              <a:buNone/>
              <a:tabLst/>
              <a:defRPr sz="2800" baseline="0">
                <a:solidFill>
                  <a:schemeClr val="bg1"/>
                </a:solidFill>
                <a:latin typeface="Courier New" panose="02070309020205020404" pitchFamily="49" charset="0"/>
                <a:cs typeface="Courier New" panose="02070309020205020404" pitchFamily="49" charset="0"/>
              </a:defRPr>
            </a:lvl1pPr>
          </a:lstStyle>
          <a:p>
            <a:pPr lvl="0"/>
            <a:r>
              <a:rPr lang="en-US" dirty="0" smtClean="0"/>
              <a:t>command or result</a:t>
            </a:r>
          </a:p>
        </p:txBody>
      </p:sp>
      <p:sp>
        <p:nvSpPr>
          <p:cNvPr id="9" name="Content Placeholder 5"/>
          <p:cNvSpPr>
            <a:spLocks noGrp="1"/>
          </p:cNvSpPr>
          <p:nvPr>
            <p:ph sz="quarter" idx="12"/>
          </p:nvPr>
        </p:nvSpPr>
        <p:spPr>
          <a:xfrm>
            <a:off x="609913" y="4999858"/>
            <a:ext cx="14934888" cy="2880769"/>
          </a:xfrm>
        </p:spPr>
        <p:txBody>
          <a:bodyPr>
            <a:noAutofit/>
          </a:bodyPr>
          <a:lstStyle>
            <a:lvl1pPr>
              <a:defRPr sz="3200"/>
            </a:lvl1pPr>
            <a:lvl2pPr>
              <a:defRPr sz="28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510277339"/>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mand - Blu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pic>
        <p:nvPicPr>
          <p:cNvPr id="6" name="Picture 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46063" y="1433513"/>
            <a:ext cx="703262" cy="5381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7" name="Straight Connector 6"/>
          <p:cNvCxnSpPr/>
          <p:nvPr/>
        </p:nvCxnSpPr>
        <p:spPr>
          <a:xfrm flipH="1">
            <a:off x="0" y="8164513"/>
            <a:ext cx="16256000" cy="36512"/>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2" name="Title 1"/>
          <p:cNvSpPr>
            <a:spLocks noGrp="1"/>
          </p:cNvSpPr>
          <p:nvPr>
            <p:ph type="title"/>
          </p:nvPr>
        </p:nvSpPr>
        <p:spPr>
          <a:xfrm>
            <a:off x="609600" y="304800"/>
            <a:ext cx="14935200" cy="827577"/>
          </a:xfrm>
        </p:spPr>
        <p:txBody>
          <a:bodyPr/>
          <a:lstStyle>
            <a:lvl1pPr>
              <a:defRPr sz="5867" baseline="0"/>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1121104" y="2315963"/>
            <a:ext cx="14423693" cy="5580480"/>
          </a:xfrm>
          <a:solidFill>
            <a:schemeClr val="accent4">
              <a:lumMod val="50000"/>
            </a:schemeClr>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a:solidFill>
                  <a:srgbClr val="FFFFFF"/>
                </a:solidFill>
                <a:latin typeface="Courier New"/>
                <a:cs typeface="Courier New"/>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dirty="0" smtClean="0"/>
              <a:t>RESULT</a:t>
            </a:r>
          </a:p>
        </p:txBody>
      </p:sp>
      <p:sp>
        <p:nvSpPr>
          <p:cNvPr id="5" name="Text Placeholder 4"/>
          <p:cNvSpPr>
            <a:spLocks noGrp="1"/>
          </p:cNvSpPr>
          <p:nvPr>
            <p:ph type="body" sz="quarter" idx="11" hasCustomPrompt="1"/>
          </p:nvPr>
        </p:nvSpPr>
        <p:spPr>
          <a:xfrm>
            <a:off x="1121104" y="1337149"/>
            <a:ext cx="14422528" cy="729785"/>
          </a:xfrm>
          <a:solidFill>
            <a:schemeClr val="accent4">
              <a:lumMod val="50000"/>
            </a:schemeClr>
          </a:solidFill>
        </p:spPr>
        <p:txBody>
          <a:bodyPr lIns="91440" anchor="ctr" anchorCtr="0">
            <a:noAutofit/>
          </a:bodyPr>
          <a:lstStyle>
            <a:lvl1pPr marL="0" indent="0">
              <a:lnSpc>
                <a:spcPct val="100000"/>
              </a:lnSpc>
              <a:buNone/>
              <a:defRPr sz="2800" b="1">
                <a:solidFill>
                  <a:schemeClr val="bg1"/>
                </a:solidFill>
                <a:latin typeface="Courier New"/>
                <a:cs typeface="Courier New"/>
              </a:defRPr>
            </a:lvl1pPr>
          </a:lstStyle>
          <a:p>
            <a:pPr lvl="0"/>
            <a:r>
              <a:rPr lang="en-US" dirty="0" smtClean="0"/>
              <a:t>&gt; command</a:t>
            </a:r>
          </a:p>
        </p:txBody>
      </p:sp>
      <p:sp>
        <p:nvSpPr>
          <p:cNvPr id="12" name="Content Placeholder 5"/>
          <p:cNvSpPr>
            <a:spLocks noGrp="1"/>
          </p:cNvSpPr>
          <p:nvPr>
            <p:ph sz="quarter" idx="12" hasCustomPrompt="1"/>
          </p:nvPr>
        </p:nvSpPr>
        <p:spPr>
          <a:xfrm>
            <a:off x="1127883" y="3228515"/>
            <a:ext cx="14420850" cy="557213"/>
          </a:xfrm>
          <a:solidFill>
            <a:schemeClr val="accent1">
              <a:alpha val="60000"/>
            </a:schemeClr>
          </a:solidFill>
          <a:ln>
            <a:solidFill>
              <a:schemeClr val="accent1">
                <a:lumMod val="75000"/>
              </a:schemeClr>
            </a:solidFill>
          </a:ln>
        </p:spPr>
        <p:txBody>
          <a:bodyPr anchor="ctr">
            <a:noAutofit/>
          </a:bodyPr>
          <a:lstStyle>
            <a:lvl1pPr algn="l">
              <a:defRPr sz="4200" baseline="0">
                <a:solidFill>
                  <a:schemeClr val="bg2"/>
                </a:solidFill>
                <a:latin typeface="Courier New"/>
                <a:cs typeface="Courier New"/>
              </a:defRPr>
            </a:lvl1pPr>
          </a:lstStyle>
          <a:p>
            <a:pPr lvl="0"/>
            <a:r>
              <a:rPr lang="en-US" dirty="0" smtClean="0"/>
              <a:t> </a:t>
            </a:r>
          </a:p>
        </p:txBody>
      </p:sp>
    </p:spTree>
    <p:extLst>
      <p:ext uri="{BB962C8B-B14F-4D97-AF65-F5344CB8AC3E}">
        <p14:creationId xmlns:p14="http://schemas.microsoft.com/office/powerpoint/2010/main" val="2871810393"/>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mand - Example - Blu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867" baseline="0"/>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accent4">
              <a:lumMod val="50000"/>
            </a:schemeClr>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200" baseline="0">
                <a:solidFill>
                  <a:schemeClr val="bg1"/>
                </a:solidFill>
                <a:latin typeface="Courier New" panose="02070309020205020404" pitchFamily="49" charset="0"/>
                <a:cs typeface="Courier New" panose="02070309020205020404" pitchFamily="49" charset="0"/>
              </a:defRPr>
            </a:lvl1pPr>
          </a:lstStyle>
          <a:p>
            <a:pPr lvl="0"/>
            <a:r>
              <a:rPr lang="en-US" dirty="0" smtClean="0"/>
              <a:t>command or result</a:t>
            </a:r>
          </a:p>
        </p:txBody>
      </p:sp>
      <p:sp>
        <p:nvSpPr>
          <p:cNvPr id="9" name="Content Placeholder 5"/>
          <p:cNvSpPr>
            <a:spLocks noGrp="1"/>
          </p:cNvSpPr>
          <p:nvPr>
            <p:ph sz="quarter" idx="12"/>
          </p:nvPr>
        </p:nvSpPr>
        <p:spPr>
          <a:xfrm>
            <a:off x="609913" y="4999858"/>
            <a:ext cx="14934888" cy="2880769"/>
          </a:xfrm>
        </p:spPr>
        <p:txBody>
          <a:bodyPr>
            <a:noAutofit/>
          </a:bodyPr>
          <a:lstStyle>
            <a:lvl1pPr>
              <a:defRPr sz="3200"/>
            </a:lvl1pPr>
            <a:lvl2pPr>
              <a:defRPr sz="28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261112955"/>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pic>
        <p:nvPicPr>
          <p:cNvPr id="7" name="Picture 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03250" y="1336675"/>
            <a:ext cx="412750" cy="5715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609600" y="304800"/>
            <a:ext cx="14935200" cy="827577"/>
          </a:xfrm>
        </p:spPr>
        <p:txBody>
          <a:bodyPr/>
          <a:lstStyle>
            <a:lvl1pPr>
              <a:defRPr sz="5867"/>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1121104" y="2113747"/>
            <a:ext cx="14423693" cy="5951611"/>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a:latin typeface="Courier New" panose="02070309020205020404" pitchFamily="49" charset="0"/>
                <a:cs typeface="Courier New" panose="02070309020205020404" pitchFamily="49" charset="0"/>
              </a:defRPr>
            </a:lvl1pPr>
            <a:lvl2pPr>
              <a:defRPr sz="3200"/>
            </a:lvl2pPr>
            <a:lvl3pPr>
              <a:defRPr sz="3200"/>
            </a:lvl3pPr>
            <a:lvl4pPr>
              <a:defRPr sz="3200"/>
            </a:lvl4pPr>
            <a:lvl5pPr>
              <a:defRPr sz="3200"/>
            </a:lvl5pPr>
          </a:lstStyle>
          <a:p>
            <a:pPr lvl="0"/>
            <a:r>
              <a:rPr lang="en-US" dirty="0" smtClean="0"/>
              <a:t>SOURCE</a:t>
            </a:r>
          </a:p>
        </p:txBody>
      </p:sp>
      <p:sp>
        <p:nvSpPr>
          <p:cNvPr id="5" name="Text Placeholder 4"/>
          <p:cNvSpPr>
            <a:spLocks noGrp="1"/>
          </p:cNvSpPr>
          <p:nvPr>
            <p:ph type="body" sz="quarter" idx="11" hasCustomPrompt="1"/>
          </p:nvPr>
        </p:nvSpPr>
        <p:spPr>
          <a:xfrm>
            <a:off x="1121104" y="1337150"/>
            <a:ext cx="14422528" cy="566391"/>
          </a:xfrm>
          <a:solidFill>
            <a:schemeClr val="bg1">
              <a:lumMod val="85000"/>
              <a:alpha val="50000"/>
            </a:schemeClr>
          </a:solidFill>
        </p:spPr>
        <p:txBody>
          <a:bodyPr lIns="91440" bIns="91440" anchor="ctr" anchorCtr="0">
            <a:noAutofit/>
          </a:bodyPr>
          <a:lstStyle>
            <a:lvl1pPr marL="0" indent="0">
              <a:buNone/>
              <a:defRPr sz="2800" b="1">
                <a:latin typeface="Courier New" panose="02070309020205020404" pitchFamily="49" charset="0"/>
                <a:cs typeface="Courier New" panose="02070309020205020404" pitchFamily="49" charset="0"/>
              </a:defRPr>
            </a:lvl1pPr>
          </a:lstStyle>
          <a:p>
            <a:pPr lvl="0"/>
            <a:r>
              <a:rPr lang="en-US" dirty="0" smtClean="0"/>
              <a:t>/</a:t>
            </a:r>
            <a:r>
              <a:rPr lang="en-US" dirty="0" err="1" smtClean="0"/>
              <a:t>filepath</a:t>
            </a:r>
            <a:r>
              <a:rPr lang="en-US" dirty="0" smtClean="0"/>
              <a:t>/</a:t>
            </a:r>
            <a:r>
              <a:rPr lang="en-US" dirty="0" err="1" smtClean="0"/>
              <a:t>file.rb</a:t>
            </a:r>
            <a:endParaRPr lang="en-US" dirty="0" smtClean="0"/>
          </a:p>
        </p:txBody>
      </p:sp>
      <p:sp>
        <p:nvSpPr>
          <p:cNvPr id="19" name="Text Placeholder 13"/>
          <p:cNvSpPr>
            <a:spLocks noGrp="1"/>
          </p:cNvSpPr>
          <p:nvPr>
            <p:ph type="body" sz="quarter" idx="12" hasCustomPrompt="1"/>
          </p:nvPr>
        </p:nvSpPr>
        <p:spPr>
          <a:xfrm>
            <a:off x="1124446" y="3538306"/>
            <a:ext cx="14404273" cy="659007"/>
          </a:xfrm>
          <a:solidFill>
            <a:srgbClr val="FF0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
        <p:nvSpPr>
          <p:cNvPr id="20" name="Text Placeholder 13"/>
          <p:cNvSpPr>
            <a:spLocks noGrp="1"/>
          </p:cNvSpPr>
          <p:nvPr>
            <p:ph type="body" sz="quarter" idx="13" hasCustomPrompt="1"/>
          </p:nvPr>
        </p:nvSpPr>
        <p:spPr>
          <a:xfrm>
            <a:off x="1135042" y="4206982"/>
            <a:ext cx="14404273" cy="626533"/>
          </a:xfrm>
          <a:solidFill>
            <a:srgbClr val="008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Tree>
    <p:extLst>
      <p:ext uri="{BB962C8B-B14F-4D97-AF65-F5344CB8AC3E}">
        <p14:creationId xmlns:p14="http://schemas.microsoft.com/office/powerpoint/2010/main" val="263269781"/>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d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867"/>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609914" y="1348277"/>
            <a:ext cx="14934884" cy="6694698"/>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baseline="0">
                <a:latin typeface="Courier New" panose="02070309020205020404" pitchFamily="49" charset="0"/>
                <a:cs typeface="Courier New" panose="02070309020205020404" pitchFamily="49" charset="0"/>
              </a:defRPr>
            </a:lvl1pPr>
          </a:lstStyle>
          <a:p>
            <a:pPr lvl="0"/>
            <a:r>
              <a:rPr lang="en-US" dirty="0" smtClean="0"/>
              <a:t>source code without a file</a:t>
            </a:r>
          </a:p>
        </p:txBody>
      </p:sp>
      <p:sp>
        <p:nvSpPr>
          <p:cNvPr id="14" name="Text Placeholder 13"/>
          <p:cNvSpPr>
            <a:spLocks noGrp="1"/>
          </p:cNvSpPr>
          <p:nvPr>
            <p:ph type="body" sz="quarter" idx="11" hasCustomPrompt="1"/>
          </p:nvPr>
        </p:nvSpPr>
        <p:spPr>
          <a:xfrm>
            <a:off x="610834" y="2775887"/>
            <a:ext cx="14925911" cy="659007"/>
          </a:xfrm>
          <a:solidFill>
            <a:srgbClr val="FF0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
        <p:nvSpPr>
          <p:cNvPr id="17" name="Text Placeholder 13"/>
          <p:cNvSpPr>
            <a:spLocks noGrp="1"/>
          </p:cNvSpPr>
          <p:nvPr>
            <p:ph type="body" sz="quarter" idx="12" hasCustomPrompt="1"/>
          </p:nvPr>
        </p:nvSpPr>
        <p:spPr>
          <a:xfrm>
            <a:off x="621430" y="3444563"/>
            <a:ext cx="14925911" cy="626533"/>
          </a:xfrm>
          <a:solidFill>
            <a:srgbClr val="008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Tree>
    <p:extLst>
      <p:ext uri="{BB962C8B-B14F-4D97-AF65-F5344CB8AC3E}">
        <p14:creationId xmlns:p14="http://schemas.microsoft.com/office/powerpoint/2010/main" val="953360727"/>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de - Content Righ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867" baseline="0"/>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609914" y="1348277"/>
            <a:ext cx="7310937" cy="66784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a:latin typeface="Courier New" panose="02070309020205020404" pitchFamily="49" charset="0"/>
                <a:cs typeface="Courier New" panose="02070309020205020404" pitchFamily="49" charset="0"/>
              </a:defRPr>
            </a:lvl1pPr>
          </a:lstStyle>
          <a:p>
            <a:pPr lvl="0"/>
            <a:r>
              <a:rPr lang="en-US" dirty="0" smtClean="0"/>
              <a:t>source code</a:t>
            </a:r>
          </a:p>
        </p:txBody>
      </p:sp>
      <p:sp>
        <p:nvSpPr>
          <p:cNvPr id="9" name="Content Placeholder 5"/>
          <p:cNvSpPr>
            <a:spLocks noGrp="1"/>
          </p:cNvSpPr>
          <p:nvPr>
            <p:ph sz="quarter" idx="12"/>
          </p:nvPr>
        </p:nvSpPr>
        <p:spPr>
          <a:xfrm>
            <a:off x="8233833" y="1348277"/>
            <a:ext cx="7310968" cy="6678417"/>
          </a:xfrm>
        </p:spPr>
        <p:txBody>
          <a:bodyPr>
            <a:noAutofit/>
          </a:bodyPr>
          <a:lstStyle>
            <a:lvl1pPr>
              <a:defRPr sz="3200"/>
            </a:lvl1pPr>
            <a:lvl2pPr>
              <a:defRPr sz="28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p:txBody>
      </p:sp>
      <p:sp>
        <p:nvSpPr>
          <p:cNvPr id="10" name="Text Placeholder 13"/>
          <p:cNvSpPr>
            <a:spLocks noGrp="1"/>
          </p:cNvSpPr>
          <p:nvPr>
            <p:ph type="body" sz="quarter" idx="11" hasCustomPrompt="1"/>
          </p:nvPr>
        </p:nvSpPr>
        <p:spPr>
          <a:xfrm>
            <a:off x="624417" y="2775887"/>
            <a:ext cx="7281333" cy="659007"/>
          </a:xfrm>
          <a:solidFill>
            <a:srgbClr val="FF0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
        <p:nvSpPr>
          <p:cNvPr id="11" name="Text Placeholder 13"/>
          <p:cNvSpPr>
            <a:spLocks noGrp="1"/>
          </p:cNvSpPr>
          <p:nvPr>
            <p:ph type="body" sz="quarter" idx="13" hasCustomPrompt="1"/>
          </p:nvPr>
        </p:nvSpPr>
        <p:spPr>
          <a:xfrm>
            <a:off x="621431" y="3444563"/>
            <a:ext cx="7284320" cy="626533"/>
          </a:xfrm>
          <a:solidFill>
            <a:srgbClr val="008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Tree>
    <p:extLst>
      <p:ext uri="{BB962C8B-B14F-4D97-AF65-F5344CB8AC3E}">
        <p14:creationId xmlns:p14="http://schemas.microsoft.com/office/powerpoint/2010/main" val="3966592799"/>
      </p:ext>
    </p:extLst>
  </p:cSld>
  <p:clrMapOvr>
    <a:overrideClrMapping bg1="lt1" tx1="dk1" bg2="lt2" tx2="dk2" accent1="accent1" accent2="accent2" accent3="accent3" accent4="accent4" accent5="accent5" accent6="accent6" hlink="hlink" folHlink="folHlink"/>
  </p:clrMapOvr>
  <p:transition spd="med">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image" Target="../media/image1.png"/><Relationship Id="rId5" Type="http://schemas.openxmlformats.org/officeDocument/2006/relationships/slideLayout" Target="../slideLayouts/slideLayout19.xml"/><Relationship Id="rId10" Type="http://schemas.openxmlformats.org/officeDocument/2006/relationships/theme" Target="../theme/theme2.xml"/><Relationship Id="rId4" Type="http://schemas.openxmlformats.org/officeDocument/2006/relationships/slideLayout" Target="../slideLayouts/slideLayout18.xml"/><Relationship Id="rId9"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8675"/>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609600" y="1524000"/>
            <a:ext cx="14938375" cy="6421438"/>
          </a:xfrm>
          <a:prstGeom prst="rect">
            <a:avLst/>
          </a:prstGeom>
        </p:spPr>
        <p:txBody>
          <a:bodyPr vert="horz" wrap="square" lIns="0" tIns="0" rIns="0" bIns="0" rtlCol="0">
            <a:normAutofit/>
          </a:bodyPr>
          <a:lstStyle/>
          <a:p>
            <a:pPr lvl="0"/>
            <a:r>
              <a:rPr lang="en-US" dirty="0" smtClean="0"/>
              <a:t>Click to edit Master text styles</a:t>
            </a:r>
          </a:p>
          <a:p>
            <a:pPr lvl="1"/>
            <a:r>
              <a:rPr lang="en-US" dirty="0" smtClean="0"/>
              <a:t>Second level</a:t>
            </a:r>
          </a:p>
          <a:p>
            <a:pPr lvl="2"/>
            <a:r>
              <a:rPr lang="en-US" dirty="0" smtClean="0"/>
              <a:t>Third level</a:t>
            </a:r>
          </a:p>
        </p:txBody>
      </p:sp>
      <p:pic>
        <p:nvPicPr>
          <p:cNvPr id="1028" name="Picture 6"/>
          <p:cNvPicPr>
            <a:picLocks noChangeAspect="1"/>
          </p:cNvPicPr>
          <p:nvPr/>
        </p:nvPicPr>
        <p:blipFill>
          <a:blip r:embed="rId16">
            <a:extLst>
              <a:ext uri="{28A0092B-C50C-407E-A947-70E740481C1C}">
                <a14:useLocalDpi xmlns:a14="http://schemas.microsoft.com/office/drawing/2010/main" val="0"/>
              </a:ext>
            </a:extLst>
          </a:blip>
          <a:srcRect/>
          <a:stretch>
            <a:fillRect/>
          </a:stretch>
        </p:blipFill>
        <p:spPr bwMode="auto">
          <a:xfrm>
            <a:off x="15143163" y="8178800"/>
            <a:ext cx="950912" cy="10398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8" name="Straight Connector 7"/>
          <p:cNvCxnSpPr/>
          <p:nvPr/>
        </p:nvCxnSpPr>
        <p:spPr>
          <a:xfrm flipH="1">
            <a:off x="0" y="8164513"/>
            <a:ext cx="16256000" cy="36512"/>
          </a:xfrm>
          <a:prstGeom prst="line">
            <a:avLst/>
          </a:prstGeom>
          <a:ln>
            <a:solidFill>
              <a:schemeClr val="accent1">
                <a:alpha val="50000"/>
              </a:schemeClr>
            </a:solidFill>
          </a:ln>
        </p:spPr>
        <p:style>
          <a:lnRef idx="3">
            <a:schemeClr val="accent1"/>
          </a:lnRef>
          <a:fillRef idx="0">
            <a:schemeClr val="accent1"/>
          </a:fillRef>
          <a:effectRef idx="2">
            <a:schemeClr val="accent1"/>
          </a:effectRef>
          <a:fontRef idx="minor">
            <a:schemeClr val="tx1"/>
          </a:fontRef>
        </p:style>
      </p:cxnSp>
      <p:sp>
        <p:nvSpPr>
          <p:cNvPr id="4" name="TextBox 3"/>
          <p:cNvSpPr txBox="1"/>
          <p:nvPr/>
        </p:nvSpPr>
        <p:spPr bwMode="white">
          <a:xfrm>
            <a:off x="596900" y="8456613"/>
            <a:ext cx="5394325" cy="477837"/>
          </a:xfrm>
          <a:prstGeom prst="rect">
            <a:avLst/>
          </a:prstGeom>
        </p:spPr>
        <p:txBody>
          <a:bodyPr tIns="91440" bIns="91440">
            <a:normAutofit fontScale="92500" lnSpcReduction="20000"/>
          </a:bodyPr>
          <a:lstStyle/>
          <a:p>
            <a:pPr defTabSz="1219120" fontAlgn="auto">
              <a:spcBef>
                <a:spcPts val="0"/>
              </a:spcBef>
              <a:spcAft>
                <a:spcPts val="0"/>
              </a:spcAft>
              <a:defRPr/>
            </a:pPr>
            <a:r>
              <a:rPr lang="en-US" dirty="0" smtClean="0">
                <a:solidFill>
                  <a:srgbClr val="7D868C"/>
                </a:solidFill>
                <a:latin typeface="+mn-lt"/>
                <a:ea typeface="+mn-ea"/>
                <a:cs typeface="+mn-cs"/>
              </a:rPr>
              <a:t>©2016 </a:t>
            </a:r>
            <a:r>
              <a:rPr lang="en-US" dirty="0">
                <a:solidFill>
                  <a:srgbClr val="7D868C"/>
                </a:solidFill>
                <a:latin typeface="+mn-lt"/>
                <a:ea typeface="+mn-ea"/>
                <a:cs typeface="+mn-cs"/>
              </a:rPr>
              <a:t>Chef Software Inc</a:t>
            </a:r>
            <a:r>
              <a:rPr lang="en-US" dirty="0">
                <a:latin typeface="+mn-lt"/>
                <a:ea typeface="+mn-ea"/>
                <a:cs typeface="+mn-cs"/>
              </a:rPr>
              <a:t>.</a:t>
            </a:r>
          </a:p>
          <a:p>
            <a:pPr defTabSz="1219120" fontAlgn="auto">
              <a:spcBef>
                <a:spcPts val="0"/>
              </a:spcBef>
              <a:spcAft>
                <a:spcPts val="0"/>
              </a:spcAft>
              <a:defRPr/>
            </a:pPr>
            <a:endParaRPr lang="en-US" dirty="0">
              <a:latin typeface="+mn-lt"/>
              <a:ea typeface="+mn-ea"/>
              <a:cs typeface="+mn-cs"/>
            </a:endParaRPr>
          </a:p>
        </p:txBody>
      </p:sp>
      <p:sp>
        <p:nvSpPr>
          <p:cNvPr id="5" name="TextBox 4"/>
          <p:cNvSpPr txBox="1"/>
          <p:nvPr/>
        </p:nvSpPr>
        <p:spPr bwMode="white">
          <a:xfrm>
            <a:off x="7410450" y="8456613"/>
            <a:ext cx="1435100" cy="522287"/>
          </a:xfrm>
          <a:prstGeom prst="rect">
            <a:avLst/>
          </a:prstGeom>
        </p:spPr>
        <p:txBody>
          <a:bodyPr tIns="91440" bIns="91440">
            <a:normAutofit lnSpcReduction="10000"/>
          </a:bodyPr>
          <a:lstStyle/>
          <a:p>
            <a:pPr algn="ctr" defTabSz="1219120" fontAlgn="auto">
              <a:spcBef>
                <a:spcPts val="0"/>
              </a:spcBef>
              <a:spcAft>
                <a:spcPts val="0"/>
              </a:spcAft>
              <a:defRPr/>
            </a:pPr>
            <a:r>
              <a:rPr lang="en-US" dirty="0" smtClean="0">
                <a:solidFill>
                  <a:srgbClr val="7F7F7F"/>
                </a:solidFill>
                <a:latin typeface="+mn-lt"/>
                <a:ea typeface="+mn-ea"/>
                <a:cs typeface="+mn-cs"/>
              </a:rPr>
              <a:t>4-</a:t>
            </a:r>
            <a:fld id="{F0B79B2F-E1DD-4D43-95B3-EA08C411D807}" type="slidenum">
              <a:rPr lang="en-US" smtClean="0">
                <a:solidFill>
                  <a:srgbClr val="7F7F7F"/>
                </a:solidFill>
                <a:latin typeface="+mn-lt"/>
                <a:ea typeface="+mn-ea"/>
                <a:cs typeface="+mn-cs"/>
              </a:rPr>
              <a:pPr algn="ctr" defTabSz="1219120" fontAlgn="auto">
                <a:spcBef>
                  <a:spcPts val="0"/>
                </a:spcBef>
                <a:spcAft>
                  <a:spcPts val="0"/>
                </a:spcAft>
                <a:defRPr/>
              </a:pPr>
              <a:t>‹#›</a:t>
            </a:fld>
            <a:endParaRPr lang="en-US" dirty="0">
              <a:solidFill>
                <a:srgbClr val="7F7F7F"/>
              </a:solidFill>
              <a:latin typeface="+mn-lt"/>
              <a:ea typeface="+mn-ea"/>
              <a:cs typeface="+mn-cs"/>
            </a:endParaRPr>
          </a:p>
        </p:txBody>
      </p:sp>
    </p:spTree>
  </p:cSld>
  <p:clrMap bg1="lt1" tx1="dk1" bg2="lt2" tx2="dk2" accent1="accent1" accent2="accent2" accent3="accent3" accent4="accent4" accent5="accent5" accent6="accent6" hlink="hlink" folHlink="folHlink"/>
  <p:sldLayoutIdLst>
    <p:sldLayoutId id="2147483824" r:id="rId1"/>
    <p:sldLayoutId id="2147483825"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3" r:id="rId12"/>
    <p:sldLayoutId id="2147483868" r:id="rId13"/>
    <p:sldLayoutId id="2147483869" r:id="rId14"/>
  </p:sldLayoutIdLst>
  <p:transition spd="med">
    <p:fade/>
  </p:transition>
  <p:timing>
    <p:tnLst>
      <p:par>
        <p:cTn id="1" dur="indefinite" restart="never" nodeType="tmRoot"/>
      </p:par>
    </p:tnLst>
  </p:timing>
  <p:hf hdr="0" dt="0"/>
  <p:txStyles>
    <p:titleStyle>
      <a:lvl1pPr algn="l" defTabSz="1217613" rtl="0" eaLnBrk="1" fontAlgn="base" hangingPunct="1">
        <a:lnSpc>
          <a:spcPct val="90000"/>
        </a:lnSpc>
        <a:spcBef>
          <a:spcPct val="0"/>
        </a:spcBef>
        <a:spcAft>
          <a:spcPct val="0"/>
        </a:spcAft>
        <a:defRPr lang="en-US" sz="5800" b="1" kern="1200" dirty="0">
          <a:ln w="3175">
            <a:noFill/>
          </a:ln>
          <a:solidFill>
            <a:schemeClr val="accent1"/>
          </a:solidFill>
          <a:latin typeface="+mj-lt"/>
          <a:ea typeface="ＭＳ Ｐゴシック" charset="0"/>
          <a:cs typeface="Arial" charset="0"/>
        </a:defRPr>
      </a:lvl1pPr>
      <a:lvl2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2pPr>
      <a:lvl3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3pPr>
      <a:lvl4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4pPr>
      <a:lvl5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5pPr>
      <a:lvl6pPr marL="4572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6pPr>
      <a:lvl7pPr marL="9144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7pPr>
      <a:lvl8pPr marL="13716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8pPr>
      <a:lvl9pPr marL="18288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9pPr>
    </p:titleStyle>
    <p:bodyStyle>
      <a:lvl1pPr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20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8675"/>
          </a:xfrm>
          <a:prstGeom prst="rect">
            <a:avLst/>
          </a:prstGeom>
        </p:spPr>
        <p:txBody>
          <a:bodyPr vert="horz" wrap="square" lIns="0" tIns="0" rIns="0" bIns="0" rtlCol="0" anchor="t" anchorCtr="0">
            <a:normAutofit/>
          </a:bodyPr>
          <a:lstStyle/>
          <a:p>
            <a:r>
              <a:rPr lang="en-CA" dirty="0" smtClean="0"/>
              <a:t>Title Text</a:t>
            </a:r>
            <a:endParaRPr lang="en-US" dirty="0"/>
          </a:p>
        </p:txBody>
      </p:sp>
      <p:pic>
        <p:nvPicPr>
          <p:cNvPr id="1028" name="Picture 6"/>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15143163" y="8178800"/>
            <a:ext cx="950912" cy="10398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8" name="Straight Connector 7"/>
          <p:cNvCxnSpPr/>
          <p:nvPr/>
        </p:nvCxnSpPr>
        <p:spPr>
          <a:xfrm flipH="1">
            <a:off x="0" y="8164513"/>
            <a:ext cx="16256000" cy="36512"/>
          </a:xfrm>
          <a:prstGeom prst="line">
            <a:avLst/>
          </a:prstGeom>
          <a:ln>
            <a:solidFill>
              <a:schemeClr val="accent1">
                <a:alpha val="50000"/>
              </a:schemeClr>
            </a:solidFill>
          </a:ln>
        </p:spPr>
        <p:style>
          <a:lnRef idx="3">
            <a:schemeClr val="accent1"/>
          </a:lnRef>
          <a:fillRef idx="0">
            <a:schemeClr val="accent1"/>
          </a:fillRef>
          <a:effectRef idx="2">
            <a:schemeClr val="accent1"/>
          </a:effectRef>
          <a:fontRef idx="minor">
            <a:schemeClr val="tx1"/>
          </a:fontRef>
        </p:style>
      </p:cxnSp>
      <p:sp>
        <p:nvSpPr>
          <p:cNvPr id="4" name="TextBox 3"/>
          <p:cNvSpPr txBox="1"/>
          <p:nvPr/>
        </p:nvSpPr>
        <p:spPr bwMode="white">
          <a:xfrm>
            <a:off x="596900" y="8456613"/>
            <a:ext cx="5394325" cy="477837"/>
          </a:xfrm>
          <a:prstGeom prst="rect">
            <a:avLst/>
          </a:prstGeom>
        </p:spPr>
        <p:txBody>
          <a:bodyPr tIns="91440" bIns="91440">
            <a:normAutofit fontScale="92500" lnSpcReduction="20000"/>
          </a:bodyPr>
          <a:lstStyle/>
          <a:p>
            <a:pPr defTabSz="1219120" fontAlgn="auto">
              <a:spcBef>
                <a:spcPts val="0"/>
              </a:spcBef>
              <a:spcAft>
                <a:spcPts val="0"/>
              </a:spcAft>
              <a:defRPr/>
            </a:pPr>
            <a:r>
              <a:rPr lang="en-US" dirty="0" smtClean="0">
                <a:solidFill>
                  <a:srgbClr val="7D868C"/>
                </a:solidFill>
                <a:latin typeface="+mn-lt"/>
                <a:ea typeface="+mn-ea"/>
                <a:cs typeface="+mn-cs"/>
              </a:rPr>
              <a:t>©2016 </a:t>
            </a:r>
            <a:r>
              <a:rPr lang="en-US" dirty="0">
                <a:solidFill>
                  <a:srgbClr val="7D868C"/>
                </a:solidFill>
                <a:latin typeface="+mn-lt"/>
                <a:ea typeface="+mn-ea"/>
                <a:cs typeface="+mn-cs"/>
              </a:rPr>
              <a:t>Chef Software Inc</a:t>
            </a:r>
            <a:r>
              <a:rPr lang="en-US" dirty="0">
                <a:latin typeface="+mn-lt"/>
                <a:ea typeface="+mn-ea"/>
                <a:cs typeface="+mn-cs"/>
              </a:rPr>
              <a:t>.</a:t>
            </a:r>
          </a:p>
          <a:p>
            <a:pPr defTabSz="1219120" fontAlgn="auto">
              <a:spcBef>
                <a:spcPts val="0"/>
              </a:spcBef>
              <a:spcAft>
                <a:spcPts val="0"/>
              </a:spcAft>
              <a:defRPr/>
            </a:pPr>
            <a:endParaRPr lang="en-US" dirty="0">
              <a:latin typeface="+mn-lt"/>
              <a:ea typeface="+mn-ea"/>
              <a:cs typeface="+mn-cs"/>
            </a:endParaRPr>
          </a:p>
        </p:txBody>
      </p:sp>
      <p:sp>
        <p:nvSpPr>
          <p:cNvPr id="5" name="TextBox 4"/>
          <p:cNvSpPr txBox="1"/>
          <p:nvPr/>
        </p:nvSpPr>
        <p:spPr bwMode="white">
          <a:xfrm>
            <a:off x="7410450" y="8456613"/>
            <a:ext cx="1435100" cy="522287"/>
          </a:xfrm>
          <a:prstGeom prst="rect">
            <a:avLst/>
          </a:prstGeom>
        </p:spPr>
        <p:txBody>
          <a:bodyPr tIns="91440" bIns="91440">
            <a:normAutofit lnSpcReduction="10000"/>
          </a:bodyPr>
          <a:lstStyle/>
          <a:p>
            <a:pPr algn="ctr" defTabSz="1219120" fontAlgn="auto">
              <a:spcBef>
                <a:spcPts val="0"/>
              </a:spcBef>
              <a:spcAft>
                <a:spcPts val="0"/>
              </a:spcAft>
              <a:defRPr/>
            </a:pPr>
            <a:r>
              <a:rPr lang="en-US" dirty="0" smtClean="0">
                <a:solidFill>
                  <a:srgbClr val="7F7F7F"/>
                </a:solidFill>
                <a:latin typeface="+mn-lt"/>
                <a:ea typeface="+mn-ea"/>
                <a:cs typeface="+mn-cs"/>
              </a:rPr>
              <a:t>4-</a:t>
            </a:r>
            <a:fld id="{F0B79B2F-E1DD-4D43-95B3-EA08C411D807}" type="slidenum">
              <a:rPr lang="en-US" smtClean="0">
                <a:solidFill>
                  <a:srgbClr val="7F7F7F"/>
                </a:solidFill>
                <a:latin typeface="+mn-lt"/>
                <a:ea typeface="+mn-ea"/>
                <a:cs typeface="+mn-cs"/>
              </a:rPr>
              <a:pPr algn="ctr" defTabSz="1219120" fontAlgn="auto">
                <a:spcBef>
                  <a:spcPts val="0"/>
                </a:spcBef>
                <a:spcAft>
                  <a:spcPts val="0"/>
                </a:spcAft>
                <a:defRPr/>
              </a:pPr>
              <a:t>‹#›</a:t>
            </a:fld>
            <a:endParaRPr lang="en-US" dirty="0">
              <a:solidFill>
                <a:srgbClr val="7F7F7F"/>
              </a:solidFill>
              <a:latin typeface="+mn-lt"/>
              <a:ea typeface="+mn-ea"/>
              <a:cs typeface="+mn-cs"/>
            </a:endParaRPr>
          </a:p>
        </p:txBody>
      </p:sp>
      <p:sp>
        <p:nvSpPr>
          <p:cNvPr id="9" name="Rectangle 8"/>
          <p:cNvSpPr/>
          <p:nvPr/>
        </p:nvSpPr>
        <p:spPr bwMode="auto">
          <a:xfrm>
            <a:off x="0" y="0"/>
            <a:ext cx="16256000" cy="2741083"/>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lIns="121915" tIns="60957" rIns="121915" bIns="60957" anchor="ctr"/>
          <a:lstStyle/>
          <a:p>
            <a:pPr algn="ctr" defTabSz="1218768" fontAlgn="auto">
              <a:spcBef>
                <a:spcPts val="0"/>
              </a:spcBef>
              <a:spcAft>
                <a:spcPts val="0"/>
              </a:spcAft>
              <a:defRPr/>
            </a:pPr>
            <a:endParaRPr lang="en-US" sz="3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027972342"/>
      </p:ext>
    </p:extLst>
  </p:cSld>
  <p:clrMap bg1="lt1" tx1="dk1" bg2="lt2" tx2="dk2" accent1="accent1" accent2="accent2" accent3="accent3" accent4="accent4" accent5="accent5" accent6="accent6" hlink="hlink" folHlink="folHlink"/>
  <p:sldLayoutIdLst>
    <p:sldLayoutId id="2147483850" r:id="rId1"/>
    <p:sldLayoutId id="2147483851" r:id="rId2"/>
    <p:sldLayoutId id="2147483852" r:id="rId3"/>
    <p:sldLayoutId id="2147483853" r:id="rId4"/>
    <p:sldLayoutId id="2147483854" r:id="rId5"/>
    <p:sldLayoutId id="2147483855" r:id="rId6"/>
    <p:sldLayoutId id="2147483856" r:id="rId7"/>
    <p:sldLayoutId id="2147483866" r:id="rId8"/>
    <p:sldLayoutId id="2147483870" r:id="rId9"/>
  </p:sldLayoutIdLst>
  <p:transition spd="med">
    <p:fade/>
  </p:transition>
  <p:timing>
    <p:tnLst>
      <p:par>
        <p:cTn id="1" dur="indefinite" restart="never" nodeType="tmRoot"/>
      </p:par>
    </p:tnLst>
  </p:timing>
  <p:hf hdr="0" dt="0"/>
  <p:txStyles>
    <p:titleStyle>
      <a:lvl1pPr algn="l" defTabSz="1217613" rtl="0" eaLnBrk="1" fontAlgn="base" hangingPunct="1">
        <a:lnSpc>
          <a:spcPct val="90000"/>
        </a:lnSpc>
        <a:spcBef>
          <a:spcPct val="0"/>
        </a:spcBef>
        <a:spcAft>
          <a:spcPct val="0"/>
        </a:spcAft>
        <a:defRPr lang="en-US" sz="5800" b="1" kern="1200" dirty="0">
          <a:ln w="3175">
            <a:noFill/>
          </a:ln>
          <a:solidFill>
            <a:schemeClr val="accent1"/>
          </a:solidFill>
          <a:latin typeface="+mj-lt"/>
          <a:ea typeface="ＭＳ Ｐゴシック" charset="0"/>
          <a:cs typeface="Arial" charset="0"/>
        </a:defRPr>
      </a:lvl1pPr>
      <a:lvl2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2pPr>
      <a:lvl3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3pPr>
      <a:lvl4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4pPr>
      <a:lvl5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5pPr>
      <a:lvl6pPr marL="4572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6pPr>
      <a:lvl7pPr marL="9144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7pPr>
      <a:lvl8pPr marL="13716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8pPr>
      <a:lvl9pPr marL="18288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9pPr>
    </p:titleStyle>
    <p:bodyStyle>
      <a:lvl1pPr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20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9.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3.xml"/></Relationships>
</file>

<file path=ppt/slides/_rels/slide3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23.xml"/></Relationships>
</file>

<file path=ppt/slides/_rels/slide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13752" y="2496326"/>
            <a:ext cx="12931098" cy="1337551"/>
          </a:xfrm>
        </p:spPr>
        <p:txBody>
          <a:bodyPr/>
          <a:lstStyle/>
          <a:p>
            <a:r>
              <a:rPr lang="en-US" dirty="0" smtClean="0"/>
              <a:t>Running Scans, Remediation, and Testing on Windows Nodes</a:t>
            </a:r>
            <a:endParaRPr lang="en-US" dirty="0"/>
          </a:p>
        </p:txBody>
      </p:sp>
      <p:sp>
        <p:nvSpPr>
          <p:cNvPr id="3" name="Text Placeholder 2"/>
          <p:cNvSpPr>
            <a:spLocks noGrp="1"/>
          </p:cNvSpPr>
          <p:nvPr>
            <p:ph type="body" sz="quarter" idx="10"/>
          </p:nvPr>
        </p:nvSpPr>
        <p:spPr>
          <a:xfrm>
            <a:off x="3013752" y="4000500"/>
            <a:ext cx="10972800" cy="512897"/>
          </a:xfrm>
        </p:spPr>
        <p:txBody>
          <a:bodyPr/>
          <a:lstStyle/>
          <a:p>
            <a:r>
              <a:rPr lang="en-US" dirty="0" smtClean="0"/>
              <a:t>Configuring the Chef Compliance Server to Run Scans and Writing Remediation Recipes</a:t>
            </a:r>
            <a:endParaRPr lang="en-US" dirty="0"/>
          </a:p>
        </p:txBody>
      </p:sp>
    </p:spTree>
    <p:extLst>
      <p:ext uri="{BB962C8B-B14F-4D97-AF65-F5344CB8AC3E}">
        <p14:creationId xmlns:p14="http://schemas.microsoft.com/office/powerpoint/2010/main" val="2291739950"/>
      </p:ext>
    </p:extLst>
  </p:cSld>
  <p:clrMapOvr>
    <a:masterClrMapping/>
  </p:clrMapOvr>
  <p:transition spd="med">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GL: Modify the </a:t>
            </a:r>
            <a:r>
              <a:rPr lang="en-US" dirty="0"/>
              <a:t>N</a:t>
            </a:r>
            <a:r>
              <a:rPr lang="en-US" dirty="0" smtClean="0"/>
              <a:t>ode Name</a:t>
            </a:r>
            <a:endParaRPr lang="en-US" dirty="0"/>
          </a:p>
        </p:txBody>
      </p:sp>
      <p:sp>
        <p:nvSpPr>
          <p:cNvPr id="8" name="Text Placeholder 2"/>
          <p:cNvSpPr>
            <a:spLocks noGrp="1"/>
          </p:cNvSpPr>
          <p:nvPr>
            <p:ph type="body" sz="quarter" idx="12"/>
          </p:nvPr>
        </p:nvSpPr>
        <p:spPr>
          <a:xfrm>
            <a:off x="650040" y="1856198"/>
            <a:ext cx="14661296" cy="5345953"/>
          </a:xfrm>
        </p:spPr>
        <p:txBody>
          <a:bodyPr/>
          <a:lstStyle/>
          <a:p>
            <a:r>
              <a:rPr lang="en-US" dirty="0" smtClean="0"/>
              <a:t>Now you can more easily differentiate your Windows node from your Linux node.</a:t>
            </a:r>
          </a:p>
          <a:p>
            <a:pPr marL="514350" indent="-514350">
              <a:buFont typeface="+mj-lt"/>
              <a:buAutoNum type="arabicPeriod" startAt="7"/>
            </a:pPr>
            <a:endParaRPr lang="en-US" dirty="0"/>
          </a:p>
          <a:p>
            <a:pPr marL="514350" indent="-514350">
              <a:buFont typeface="+mj-lt"/>
              <a:buAutoNum type="arabicPeriod" startAt="7"/>
            </a:pPr>
            <a:endParaRPr lang="en-US" dirty="0" smtClean="0"/>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endParaRPr lang="en-US" dirty="0"/>
          </a:p>
        </p:txBody>
      </p:sp>
      <p:pic>
        <p:nvPicPr>
          <p:cNvPr id="6" name="Picture 5"/>
          <p:cNvPicPr>
            <a:picLocks noChangeAspect="1"/>
          </p:cNvPicPr>
          <p:nvPr/>
        </p:nvPicPr>
        <p:blipFill>
          <a:blip r:embed="rId3"/>
          <a:stretch>
            <a:fillRect/>
          </a:stretch>
        </p:blipFill>
        <p:spPr>
          <a:xfrm>
            <a:off x="2460232" y="4280712"/>
            <a:ext cx="11335537" cy="3423594"/>
          </a:xfrm>
          <a:prstGeom prst="rect">
            <a:avLst/>
          </a:prstGeom>
          <a:ln>
            <a:solidFill>
              <a:schemeClr val="accent1"/>
            </a:solidFill>
          </a:ln>
        </p:spPr>
      </p:pic>
    </p:spTree>
    <p:extLst>
      <p:ext uri="{BB962C8B-B14F-4D97-AF65-F5344CB8AC3E}">
        <p14:creationId xmlns:p14="http://schemas.microsoft.com/office/powerpoint/2010/main" val="3203584870"/>
      </p:ext>
    </p:extLst>
  </p:cSld>
  <p:clrMapOvr>
    <a:masterClrMapping/>
  </p:clrMapOvr>
  <p:transition spd="med">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GL: Testing Connectivity to your Node</a:t>
            </a:r>
            <a:endParaRPr lang="en-US" dirty="0"/>
          </a:p>
        </p:txBody>
      </p:sp>
      <p:sp>
        <p:nvSpPr>
          <p:cNvPr id="3" name="Text Placeholder 2"/>
          <p:cNvSpPr>
            <a:spLocks noGrp="1"/>
          </p:cNvSpPr>
          <p:nvPr>
            <p:ph type="body" sz="quarter" idx="12"/>
          </p:nvPr>
        </p:nvSpPr>
        <p:spPr>
          <a:xfrm>
            <a:off x="213621" y="1710726"/>
            <a:ext cx="15850723" cy="5345953"/>
          </a:xfrm>
        </p:spPr>
        <p:txBody>
          <a:bodyPr/>
          <a:lstStyle/>
          <a:p>
            <a:pPr marL="514350" indent="-514350">
              <a:buFont typeface="+mj-lt"/>
              <a:buAutoNum type="arabicPeriod"/>
            </a:pPr>
            <a:r>
              <a:rPr lang="en-US" dirty="0" smtClean="0"/>
              <a:t>Click the </a:t>
            </a:r>
            <a:r>
              <a:rPr lang="en-US" b="1" dirty="0" smtClean="0"/>
              <a:t>check box </a:t>
            </a:r>
            <a:r>
              <a:rPr lang="en-US" dirty="0" smtClean="0"/>
              <a:t>next to your Windows node and then click the </a:t>
            </a:r>
            <a:r>
              <a:rPr lang="en-US" b="1" dirty="0" smtClean="0"/>
              <a:t>Connectivity</a:t>
            </a:r>
            <a:r>
              <a:rPr lang="en-US" dirty="0" smtClean="0"/>
              <a:t> button.</a:t>
            </a:r>
          </a:p>
          <a:p>
            <a:pPr marL="514350" indent="-514350">
              <a:buFont typeface="+mj-lt"/>
              <a:buAutoNum type="arabicPeriod"/>
            </a:pPr>
            <a:endParaRPr lang="en-US" dirty="0"/>
          </a:p>
          <a:p>
            <a:pPr marL="514350" indent="-514350">
              <a:buFont typeface="+mj-lt"/>
              <a:buAutoNum type="arabicPeriod"/>
            </a:pPr>
            <a:endParaRPr lang="en-US" dirty="0" smtClean="0"/>
          </a:p>
          <a:p>
            <a:pPr marL="514350" indent="-514350">
              <a:buFont typeface="+mj-lt"/>
              <a:buAutoNum type="arabicPeriod"/>
            </a:pPr>
            <a:endParaRPr lang="en-US" dirty="0"/>
          </a:p>
          <a:p>
            <a:pPr marL="514350" indent="-514350">
              <a:buFont typeface="+mj-lt"/>
              <a:buAutoNum type="arabicPeriod"/>
            </a:pPr>
            <a:endParaRPr lang="en-US" dirty="0" smtClean="0"/>
          </a:p>
        </p:txBody>
      </p:sp>
      <p:pic>
        <p:nvPicPr>
          <p:cNvPr id="4" name="Picture 3"/>
          <p:cNvPicPr>
            <a:picLocks noChangeAspect="1"/>
          </p:cNvPicPr>
          <p:nvPr/>
        </p:nvPicPr>
        <p:blipFill>
          <a:blip r:embed="rId2"/>
          <a:stretch>
            <a:fillRect/>
          </a:stretch>
        </p:blipFill>
        <p:spPr>
          <a:xfrm>
            <a:off x="1764312" y="3450251"/>
            <a:ext cx="12727377" cy="3903859"/>
          </a:xfrm>
          <a:prstGeom prst="rect">
            <a:avLst/>
          </a:prstGeom>
          <a:ln>
            <a:solidFill>
              <a:schemeClr val="accent1"/>
            </a:solidFill>
          </a:ln>
        </p:spPr>
      </p:pic>
    </p:spTree>
    <p:extLst>
      <p:ext uri="{BB962C8B-B14F-4D97-AF65-F5344CB8AC3E}">
        <p14:creationId xmlns:p14="http://schemas.microsoft.com/office/powerpoint/2010/main" val="1879045997"/>
      </p:ext>
    </p:extLst>
  </p:cSld>
  <p:clrMapOvr>
    <a:masterClrMapping/>
  </p:clrMapOvr>
  <p:transition spd="med">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GL: Testing Connectivity to your Node</a:t>
            </a:r>
            <a:endParaRPr lang="en-US" dirty="0"/>
          </a:p>
        </p:txBody>
      </p:sp>
      <p:sp>
        <p:nvSpPr>
          <p:cNvPr id="3" name="Text Placeholder 2"/>
          <p:cNvSpPr>
            <a:spLocks noGrp="1"/>
          </p:cNvSpPr>
          <p:nvPr>
            <p:ph type="body" sz="quarter" idx="12"/>
          </p:nvPr>
        </p:nvSpPr>
        <p:spPr>
          <a:xfrm>
            <a:off x="268568" y="1710724"/>
            <a:ext cx="15850723" cy="5345953"/>
          </a:xfrm>
        </p:spPr>
        <p:txBody>
          <a:bodyPr/>
          <a:lstStyle/>
          <a:p>
            <a:r>
              <a:rPr lang="en-US" dirty="0" smtClean="0"/>
              <a:t>The Status column of your node should now indicate </a:t>
            </a:r>
            <a:r>
              <a:rPr lang="en-US" b="1" dirty="0" smtClean="0"/>
              <a:t>Connection established</a:t>
            </a:r>
            <a:r>
              <a:rPr lang="en-US" dirty="0" smtClean="0"/>
              <a:t>. </a:t>
            </a:r>
          </a:p>
          <a:p>
            <a:pPr marL="514350" indent="-514350">
              <a:buFont typeface="+mj-lt"/>
              <a:buAutoNum type="arabicPeriod"/>
            </a:pPr>
            <a:endParaRPr lang="en-US" dirty="0"/>
          </a:p>
          <a:p>
            <a:pPr marL="514350" indent="-514350">
              <a:buFont typeface="+mj-lt"/>
              <a:buAutoNum type="arabicPeriod"/>
            </a:pPr>
            <a:endParaRPr lang="en-US" dirty="0" smtClean="0"/>
          </a:p>
          <a:p>
            <a:pPr marL="514350" indent="-514350">
              <a:buFont typeface="+mj-lt"/>
              <a:buAutoNum type="arabicPeriod"/>
            </a:pPr>
            <a:endParaRPr lang="en-US" dirty="0"/>
          </a:p>
          <a:p>
            <a:pPr marL="514350" indent="-514350">
              <a:buFont typeface="+mj-lt"/>
              <a:buAutoNum type="arabicPeriod"/>
            </a:pPr>
            <a:endParaRPr lang="en-US" dirty="0" smtClean="0"/>
          </a:p>
        </p:txBody>
      </p:sp>
      <p:pic>
        <p:nvPicPr>
          <p:cNvPr id="4" name="Picture 3"/>
          <p:cNvPicPr>
            <a:picLocks noChangeAspect="1"/>
          </p:cNvPicPr>
          <p:nvPr/>
        </p:nvPicPr>
        <p:blipFill>
          <a:blip r:embed="rId3"/>
          <a:stretch>
            <a:fillRect/>
          </a:stretch>
        </p:blipFill>
        <p:spPr>
          <a:xfrm>
            <a:off x="1115847" y="3249038"/>
            <a:ext cx="13299539" cy="3807639"/>
          </a:xfrm>
          <a:prstGeom prst="rect">
            <a:avLst/>
          </a:prstGeom>
          <a:ln>
            <a:solidFill>
              <a:schemeClr val="accent1"/>
            </a:solidFill>
          </a:ln>
        </p:spPr>
      </p:pic>
      <p:cxnSp>
        <p:nvCxnSpPr>
          <p:cNvPr id="7" name="Straight Arrow Connector 6"/>
          <p:cNvCxnSpPr/>
          <p:nvPr/>
        </p:nvCxnSpPr>
        <p:spPr>
          <a:xfrm>
            <a:off x="11498094" y="2393004"/>
            <a:ext cx="2156886" cy="3034145"/>
          </a:xfrm>
          <a:prstGeom prst="straightConnector1">
            <a:avLst/>
          </a:prstGeom>
          <a:ln>
            <a:solidFill>
              <a:schemeClr val="accent4"/>
            </a:solidFill>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767663089"/>
      </p:ext>
    </p:extLst>
  </p:cSld>
  <p:clrMapOvr>
    <a:masterClrMapping/>
  </p:clrMapOvr>
  <p:transition spd="med">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Group Lab: Running a Scan</a:t>
            </a:r>
            <a:endParaRPr lang="en-US" dirty="0"/>
          </a:p>
        </p:txBody>
      </p:sp>
      <p:sp>
        <p:nvSpPr>
          <p:cNvPr id="3" name="Content Placeholder 2"/>
          <p:cNvSpPr>
            <a:spLocks noGrp="1"/>
          </p:cNvSpPr>
          <p:nvPr>
            <p:ph sz="quarter" idx="11"/>
          </p:nvPr>
        </p:nvSpPr>
        <p:spPr/>
        <p:txBody>
          <a:bodyPr/>
          <a:lstStyle/>
          <a:p>
            <a:endParaRPr lang="en-US"/>
          </a:p>
        </p:txBody>
      </p:sp>
      <p:sp>
        <p:nvSpPr>
          <p:cNvPr id="4" name="Text Placeholder 3"/>
          <p:cNvSpPr>
            <a:spLocks noGrp="1"/>
          </p:cNvSpPr>
          <p:nvPr>
            <p:ph type="body" sz="quarter" idx="10"/>
          </p:nvPr>
        </p:nvSpPr>
        <p:spPr/>
        <p:txBody>
          <a:bodyPr/>
          <a:lstStyle/>
          <a:p>
            <a:pPr marL="342900" indent="-342900">
              <a:buFont typeface="Wingdings" panose="05000000000000000000" pitchFamily="2" charset="2"/>
              <a:buChar char="q"/>
            </a:pPr>
            <a:r>
              <a:rPr lang="en-US" dirty="0" smtClean="0"/>
              <a:t>Run a Compliance scan.</a:t>
            </a:r>
          </a:p>
          <a:p>
            <a:pPr marL="342900" indent="-342900">
              <a:buFont typeface="Wingdings" panose="05000000000000000000" pitchFamily="2" charset="2"/>
              <a:buChar char="q"/>
            </a:pPr>
            <a:r>
              <a:rPr lang="en-US" dirty="0" smtClean="0"/>
              <a:t>View the output of a scan.</a:t>
            </a:r>
          </a:p>
          <a:p>
            <a:pPr marL="342900" indent="-342900">
              <a:buFont typeface="Wingdings" panose="05000000000000000000" pitchFamily="2" charset="2"/>
              <a:buChar char="q"/>
            </a:pPr>
            <a:endParaRPr lang="en-US" dirty="0" smtClean="0"/>
          </a:p>
          <a:p>
            <a:pPr marL="342900" indent="-342900">
              <a:buFont typeface="Wingdings" panose="05000000000000000000" pitchFamily="2" charset="2"/>
              <a:buChar char="q"/>
            </a:pPr>
            <a:endParaRPr lang="en-US" dirty="0"/>
          </a:p>
        </p:txBody>
      </p:sp>
    </p:spTree>
    <p:extLst>
      <p:ext uri="{BB962C8B-B14F-4D97-AF65-F5344CB8AC3E}">
        <p14:creationId xmlns:p14="http://schemas.microsoft.com/office/powerpoint/2010/main" val="705408189"/>
      </p:ext>
    </p:extLst>
  </p:cSld>
  <p:clrMapOvr>
    <a:masterClrMapping/>
  </p:clrMapOvr>
  <p:transition spd="med">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GL: Running a Scan</a:t>
            </a:r>
            <a:endParaRPr lang="en-US" dirty="0"/>
          </a:p>
        </p:txBody>
      </p:sp>
      <p:sp>
        <p:nvSpPr>
          <p:cNvPr id="3" name="Text Placeholder 2"/>
          <p:cNvSpPr>
            <a:spLocks noGrp="1"/>
          </p:cNvSpPr>
          <p:nvPr>
            <p:ph type="body" sz="quarter" idx="12"/>
          </p:nvPr>
        </p:nvSpPr>
        <p:spPr>
          <a:xfrm>
            <a:off x="650040" y="1856198"/>
            <a:ext cx="4798260" cy="5345953"/>
          </a:xfrm>
        </p:spPr>
        <p:txBody>
          <a:bodyPr/>
          <a:lstStyle/>
          <a:p>
            <a:pPr marL="514350" indent="-514350">
              <a:buFont typeface="+mj-lt"/>
              <a:buAutoNum type="arabicPeriod"/>
            </a:pPr>
            <a:r>
              <a:rPr lang="en-US" dirty="0"/>
              <a:t>Click the </a:t>
            </a:r>
            <a:r>
              <a:rPr lang="en-US" b="1" dirty="0"/>
              <a:t>check box </a:t>
            </a:r>
            <a:r>
              <a:rPr lang="en-US" dirty="0"/>
              <a:t>next to your node and then click the </a:t>
            </a:r>
            <a:r>
              <a:rPr lang="en-US" b="1" dirty="0" smtClean="0"/>
              <a:t>Scan </a:t>
            </a:r>
            <a:r>
              <a:rPr lang="en-US" dirty="0" smtClean="0"/>
              <a:t>button</a:t>
            </a:r>
            <a:r>
              <a:rPr lang="en-US" dirty="0"/>
              <a:t>.</a:t>
            </a:r>
          </a:p>
          <a:p>
            <a:pPr marL="514350" indent="-514350">
              <a:buFont typeface="+mj-lt"/>
              <a:buAutoNum type="arabicPeriod"/>
            </a:pPr>
            <a:endParaRPr lang="en-US" dirty="0"/>
          </a:p>
          <a:p>
            <a:pPr marL="514350" indent="-514350">
              <a:buFont typeface="+mj-lt"/>
              <a:buAutoNum type="arabicPeriod"/>
            </a:pPr>
            <a:endParaRPr lang="en-US" dirty="0" smtClean="0"/>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endParaRPr lang="en-US" dirty="0"/>
          </a:p>
        </p:txBody>
      </p:sp>
      <p:pic>
        <p:nvPicPr>
          <p:cNvPr id="4" name="Picture 3"/>
          <p:cNvPicPr>
            <a:picLocks noChangeAspect="1"/>
          </p:cNvPicPr>
          <p:nvPr/>
        </p:nvPicPr>
        <p:blipFill>
          <a:blip r:embed="rId2"/>
          <a:stretch>
            <a:fillRect/>
          </a:stretch>
        </p:blipFill>
        <p:spPr>
          <a:xfrm>
            <a:off x="5548341" y="2061553"/>
            <a:ext cx="10493691" cy="3171928"/>
          </a:xfrm>
          <a:prstGeom prst="rect">
            <a:avLst/>
          </a:prstGeom>
          <a:ln>
            <a:solidFill>
              <a:schemeClr val="accent1"/>
            </a:solidFill>
          </a:ln>
        </p:spPr>
      </p:pic>
    </p:spTree>
    <p:extLst>
      <p:ext uri="{BB962C8B-B14F-4D97-AF65-F5344CB8AC3E}">
        <p14:creationId xmlns:p14="http://schemas.microsoft.com/office/powerpoint/2010/main" val="3108151486"/>
      </p:ext>
    </p:extLst>
  </p:cSld>
  <p:clrMapOvr>
    <a:masterClrMapping/>
  </p:clrMapOvr>
  <p:transition spd="med">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stretch>
            <a:fillRect/>
          </a:stretch>
        </p:blipFill>
        <p:spPr>
          <a:xfrm>
            <a:off x="9314065" y="304800"/>
            <a:ext cx="5345299" cy="7885889"/>
          </a:xfrm>
          <a:prstGeom prst="rect">
            <a:avLst/>
          </a:prstGeom>
          <a:ln>
            <a:solidFill>
              <a:schemeClr val="accent1"/>
            </a:solidFill>
          </a:ln>
        </p:spPr>
      </p:pic>
      <p:sp>
        <p:nvSpPr>
          <p:cNvPr id="2" name="Title 1"/>
          <p:cNvSpPr>
            <a:spLocks noGrp="1"/>
          </p:cNvSpPr>
          <p:nvPr>
            <p:ph type="title"/>
          </p:nvPr>
        </p:nvSpPr>
        <p:spPr/>
        <p:txBody>
          <a:bodyPr/>
          <a:lstStyle/>
          <a:p>
            <a:r>
              <a:rPr lang="en-US" dirty="0" smtClean="0"/>
              <a:t>GL: Running a Scan</a:t>
            </a:r>
            <a:endParaRPr lang="en-US" dirty="0"/>
          </a:p>
        </p:txBody>
      </p:sp>
      <p:sp>
        <p:nvSpPr>
          <p:cNvPr id="3" name="Text Placeholder 2"/>
          <p:cNvSpPr>
            <a:spLocks noGrp="1"/>
          </p:cNvSpPr>
          <p:nvPr>
            <p:ph type="body" sz="quarter" idx="12"/>
          </p:nvPr>
        </p:nvSpPr>
        <p:spPr>
          <a:xfrm>
            <a:off x="650040" y="1856198"/>
            <a:ext cx="4798260" cy="5345953"/>
          </a:xfrm>
        </p:spPr>
        <p:txBody>
          <a:bodyPr/>
          <a:lstStyle/>
          <a:p>
            <a:pPr marL="514350" indent="-514350">
              <a:buFont typeface="+mj-lt"/>
              <a:buAutoNum type="arabicPeriod" startAt="2"/>
            </a:pPr>
            <a:r>
              <a:rPr lang="en-US" dirty="0" smtClean="0"/>
              <a:t>From the resulting page, check the </a:t>
            </a:r>
            <a:r>
              <a:rPr lang="en-US" b="1" dirty="0" smtClean="0"/>
              <a:t>base/windows</a:t>
            </a:r>
            <a:r>
              <a:rPr lang="en-US" dirty="0" smtClean="0"/>
              <a:t> profile and uncheck any other check boxes.</a:t>
            </a:r>
          </a:p>
          <a:p>
            <a:pPr marL="514350" indent="-514350">
              <a:buFont typeface="+mj-lt"/>
              <a:buAutoNum type="arabicPeriod" startAt="2"/>
            </a:pPr>
            <a:endParaRPr lang="en-US" dirty="0"/>
          </a:p>
          <a:p>
            <a:pPr marL="514350" indent="-514350">
              <a:buFont typeface="+mj-lt"/>
              <a:buAutoNum type="arabicPeriod" startAt="2"/>
            </a:pPr>
            <a:r>
              <a:rPr lang="en-US" dirty="0" smtClean="0"/>
              <a:t>Click the </a:t>
            </a:r>
            <a:r>
              <a:rPr lang="en-US" b="1" dirty="0" smtClean="0"/>
              <a:t>Scan now </a:t>
            </a:r>
            <a:r>
              <a:rPr lang="en-US" dirty="0" smtClean="0"/>
              <a:t>button.</a:t>
            </a:r>
            <a:endParaRPr lang="en-US" dirty="0"/>
          </a:p>
          <a:p>
            <a:pPr marL="514350" indent="-514350">
              <a:buFont typeface="+mj-lt"/>
              <a:buAutoNum type="arabicPeriod" startAt="2"/>
            </a:pPr>
            <a:endParaRPr lang="en-US" dirty="0"/>
          </a:p>
          <a:p>
            <a:pPr marL="514350" indent="-514350">
              <a:buFont typeface="+mj-lt"/>
              <a:buAutoNum type="arabicPeriod" startAt="2"/>
            </a:pPr>
            <a:endParaRPr lang="en-US" dirty="0" smtClean="0"/>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endParaRPr lang="en-US" dirty="0"/>
          </a:p>
        </p:txBody>
      </p:sp>
      <p:cxnSp>
        <p:nvCxnSpPr>
          <p:cNvPr id="7" name="Straight Arrow Connector 6"/>
          <p:cNvCxnSpPr/>
          <p:nvPr/>
        </p:nvCxnSpPr>
        <p:spPr>
          <a:xfrm>
            <a:off x="5584485" y="3730253"/>
            <a:ext cx="3865765" cy="1600504"/>
          </a:xfrm>
          <a:prstGeom prst="straightConnector1">
            <a:avLst/>
          </a:prstGeom>
          <a:ln>
            <a:solidFill>
              <a:schemeClr val="accent4"/>
            </a:solidFill>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434018668"/>
      </p:ext>
    </p:extLst>
  </p:cSld>
  <p:clrMapOvr>
    <a:masterClrMapping/>
  </p:clrMapOvr>
  <p:transition spd="med">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4838700" cy="828675"/>
          </a:xfrm>
        </p:spPr>
        <p:txBody>
          <a:bodyPr>
            <a:normAutofit/>
          </a:bodyPr>
          <a:lstStyle/>
          <a:p>
            <a:r>
              <a:rPr lang="en-US" dirty="0" smtClean="0"/>
              <a:t>Scan Results</a:t>
            </a:r>
            <a:endParaRPr lang="en-US" dirty="0"/>
          </a:p>
        </p:txBody>
      </p:sp>
      <p:sp>
        <p:nvSpPr>
          <p:cNvPr id="3" name="Text Placeholder 2"/>
          <p:cNvSpPr>
            <a:spLocks noGrp="1"/>
          </p:cNvSpPr>
          <p:nvPr>
            <p:ph type="body" sz="quarter" idx="12"/>
          </p:nvPr>
        </p:nvSpPr>
        <p:spPr>
          <a:xfrm>
            <a:off x="342900" y="1548247"/>
            <a:ext cx="5105400" cy="4439901"/>
          </a:xfrm>
        </p:spPr>
        <p:txBody>
          <a:bodyPr/>
          <a:lstStyle/>
          <a:p>
            <a:r>
              <a:rPr lang="en-US" dirty="0" smtClean="0"/>
              <a:t>A Compliance Report should now display and your scan results should be similar to that shown here.</a:t>
            </a:r>
          </a:p>
          <a:p>
            <a:endParaRPr lang="en-US" dirty="0"/>
          </a:p>
          <a:p>
            <a:r>
              <a:rPr lang="en-US" dirty="0" smtClean="0"/>
              <a:t>Notice how in the upper Summary section in this example, 11 tests were compliant and 14 tests show critical issues with ssh.</a:t>
            </a:r>
          </a:p>
          <a:p>
            <a:endParaRPr lang="en-US" dirty="0"/>
          </a:p>
        </p:txBody>
      </p:sp>
      <p:pic>
        <p:nvPicPr>
          <p:cNvPr id="5" name="Picture 4"/>
          <p:cNvPicPr>
            <a:picLocks noChangeAspect="1"/>
          </p:cNvPicPr>
          <p:nvPr/>
        </p:nvPicPr>
        <p:blipFill>
          <a:blip r:embed="rId3"/>
          <a:stretch>
            <a:fillRect/>
          </a:stretch>
        </p:blipFill>
        <p:spPr>
          <a:xfrm>
            <a:off x="6422344" y="171337"/>
            <a:ext cx="9400042" cy="4231598"/>
          </a:xfrm>
          <a:prstGeom prst="rect">
            <a:avLst/>
          </a:prstGeom>
          <a:ln>
            <a:solidFill>
              <a:schemeClr val="accent1"/>
            </a:solidFill>
          </a:ln>
        </p:spPr>
      </p:pic>
      <p:cxnSp>
        <p:nvCxnSpPr>
          <p:cNvPr id="7" name="Straight Arrow Connector 6"/>
          <p:cNvCxnSpPr/>
          <p:nvPr/>
        </p:nvCxnSpPr>
        <p:spPr>
          <a:xfrm flipV="1">
            <a:off x="4883727" y="2955471"/>
            <a:ext cx="6105402" cy="2551712"/>
          </a:xfrm>
          <a:prstGeom prst="straightConnector1">
            <a:avLst/>
          </a:prstGeom>
          <a:ln w="12700">
            <a:solidFill>
              <a:srgbClr val="FFC000"/>
            </a:solidFill>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224900576"/>
      </p:ext>
    </p:extLst>
  </p:cSld>
  <p:clrMapOvr>
    <a:masterClrMapping/>
  </p:clrMapOvr>
  <p:transition spd="med">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771" t="42763" r="16320" b="37075"/>
          <a:stretch/>
        </p:blipFill>
        <p:spPr>
          <a:xfrm>
            <a:off x="5778318" y="5424894"/>
            <a:ext cx="10053865" cy="2687139"/>
          </a:xfrm>
          <a:prstGeom prst="rect">
            <a:avLst/>
          </a:prstGeom>
          <a:ln>
            <a:solidFill>
              <a:schemeClr val="accent1"/>
            </a:solidFill>
          </a:ln>
        </p:spPr>
      </p:pic>
      <p:sp>
        <p:nvSpPr>
          <p:cNvPr id="2" name="Title 1"/>
          <p:cNvSpPr>
            <a:spLocks noGrp="1"/>
          </p:cNvSpPr>
          <p:nvPr>
            <p:ph type="title"/>
          </p:nvPr>
        </p:nvSpPr>
        <p:spPr>
          <a:xfrm>
            <a:off x="457200" y="304800"/>
            <a:ext cx="4838700" cy="828675"/>
          </a:xfrm>
        </p:spPr>
        <p:txBody>
          <a:bodyPr>
            <a:normAutofit/>
          </a:bodyPr>
          <a:lstStyle/>
          <a:p>
            <a:r>
              <a:rPr lang="en-US" dirty="0" smtClean="0"/>
              <a:t>Scan Results</a:t>
            </a:r>
            <a:endParaRPr lang="en-US" dirty="0"/>
          </a:p>
        </p:txBody>
      </p:sp>
      <p:sp>
        <p:nvSpPr>
          <p:cNvPr id="3" name="Text Placeholder 2"/>
          <p:cNvSpPr>
            <a:spLocks noGrp="1"/>
          </p:cNvSpPr>
          <p:nvPr>
            <p:ph type="body" sz="quarter" idx="12"/>
          </p:nvPr>
        </p:nvSpPr>
        <p:spPr>
          <a:xfrm>
            <a:off x="342900" y="1652155"/>
            <a:ext cx="4707082" cy="6224748"/>
          </a:xfrm>
        </p:spPr>
        <p:txBody>
          <a:bodyPr/>
          <a:lstStyle/>
          <a:p>
            <a:r>
              <a:rPr lang="en-US" dirty="0" smtClean="0"/>
              <a:t>The bottom half of the Compliance Report shown here has a table of details of the scan, similar to what you saw in the Linux example.</a:t>
            </a:r>
          </a:p>
          <a:p>
            <a:endParaRPr lang="en-US" dirty="0"/>
          </a:p>
          <a:p>
            <a:r>
              <a:rPr lang="en-US" dirty="0" smtClean="0"/>
              <a:t>Notice how one of the critical issues regards Strong Windows NTMLv2 Authentication Enabled</a:t>
            </a:r>
            <a:endParaRPr lang="en-US" dirty="0"/>
          </a:p>
        </p:txBody>
      </p:sp>
      <p:pic>
        <p:nvPicPr>
          <p:cNvPr id="6" name="Picture 5"/>
          <p:cNvPicPr>
            <a:picLocks noChangeAspect="1"/>
          </p:cNvPicPr>
          <p:nvPr/>
        </p:nvPicPr>
        <p:blipFill>
          <a:blip r:embed="rId4"/>
          <a:stretch>
            <a:fillRect/>
          </a:stretch>
        </p:blipFill>
        <p:spPr>
          <a:xfrm>
            <a:off x="5787571" y="800780"/>
            <a:ext cx="10038120" cy="4440692"/>
          </a:xfrm>
          <a:prstGeom prst="rect">
            <a:avLst/>
          </a:prstGeom>
          <a:ln>
            <a:solidFill>
              <a:srgbClr val="FFC000"/>
            </a:solidFill>
          </a:ln>
        </p:spPr>
      </p:pic>
      <p:cxnSp>
        <p:nvCxnSpPr>
          <p:cNvPr id="7" name="Straight Arrow Connector 6"/>
          <p:cNvCxnSpPr/>
          <p:nvPr/>
        </p:nvCxnSpPr>
        <p:spPr>
          <a:xfrm>
            <a:off x="4495800" y="2400300"/>
            <a:ext cx="2419350" cy="457200"/>
          </a:xfrm>
          <a:prstGeom prst="straightConnector1">
            <a:avLst/>
          </a:prstGeom>
          <a:ln w="28575">
            <a:solidFill>
              <a:schemeClr val="accent1"/>
            </a:solidFill>
            <a:tailEnd type="triangle"/>
          </a:ln>
        </p:spPr>
        <p:style>
          <a:lnRef idx="3">
            <a:schemeClr val="accent1"/>
          </a:lnRef>
          <a:fillRef idx="0">
            <a:schemeClr val="accent1"/>
          </a:fillRef>
          <a:effectRef idx="2">
            <a:schemeClr val="accent1"/>
          </a:effectRef>
          <a:fontRef idx="minor">
            <a:schemeClr val="tx1"/>
          </a:fontRef>
        </p:style>
      </p:cxnSp>
      <p:cxnSp>
        <p:nvCxnSpPr>
          <p:cNvPr id="12" name="Straight Arrow Connector 11"/>
          <p:cNvCxnSpPr/>
          <p:nvPr/>
        </p:nvCxnSpPr>
        <p:spPr>
          <a:xfrm flipV="1">
            <a:off x="4648200" y="6508297"/>
            <a:ext cx="2523309" cy="489403"/>
          </a:xfrm>
          <a:prstGeom prst="straightConnector1">
            <a:avLst/>
          </a:prstGeom>
          <a:ln w="28575">
            <a:solidFill>
              <a:schemeClr val="accent1"/>
            </a:solidFill>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780391815"/>
      </p:ext>
    </p:extLst>
  </p:cSld>
  <p:clrMapOvr>
    <a:masterClrMapping/>
  </p:clrMapOvr>
  <p:transition spd="med">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6791" t="44761" r="19225" b="29805"/>
          <a:stretch/>
        </p:blipFill>
        <p:spPr>
          <a:xfrm>
            <a:off x="5304379" y="4599254"/>
            <a:ext cx="10815188" cy="2977203"/>
          </a:xfrm>
          <a:prstGeom prst="rect">
            <a:avLst/>
          </a:prstGeom>
          <a:ln>
            <a:solidFill>
              <a:schemeClr val="accent1"/>
            </a:solidFill>
          </a:ln>
        </p:spPr>
      </p:pic>
      <p:sp>
        <p:nvSpPr>
          <p:cNvPr id="2" name="Title 1"/>
          <p:cNvSpPr>
            <a:spLocks noGrp="1"/>
          </p:cNvSpPr>
          <p:nvPr>
            <p:ph type="title"/>
          </p:nvPr>
        </p:nvSpPr>
        <p:spPr>
          <a:xfrm>
            <a:off x="457199" y="304800"/>
            <a:ext cx="6089073" cy="911752"/>
          </a:xfrm>
        </p:spPr>
        <p:txBody>
          <a:bodyPr>
            <a:normAutofit/>
          </a:bodyPr>
          <a:lstStyle/>
          <a:p>
            <a:r>
              <a:rPr lang="en-US" dirty="0" smtClean="0"/>
              <a:t>GL: Profile</a:t>
            </a:r>
            <a:endParaRPr lang="en-US" dirty="0"/>
          </a:p>
        </p:txBody>
      </p:sp>
      <p:sp>
        <p:nvSpPr>
          <p:cNvPr id="3" name="Text Placeholder 2"/>
          <p:cNvSpPr>
            <a:spLocks noGrp="1"/>
          </p:cNvSpPr>
          <p:nvPr>
            <p:ph type="body" sz="quarter" idx="12"/>
          </p:nvPr>
        </p:nvSpPr>
        <p:spPr>
          <a:xfrm>
            <a:off x="342900" y="1428751"/>
            <a:ext cx="4707082" cy="6156614"/>
          </a:xfrm>
        </p:spPr>
        <p:txBody>
          <a:bodyPr/>
          <a:lstStyle/>
          <a:p>
            <a:r>
              <a:rPr lang="en-US" dirty="0" smtClean="0"/>
              <a:t>To view the </a:t>
            </a:r>
            <a:r>
              <a:rPr lang="en-US" dirty="0" err="1" smtClean="0"/>
              <a:t>InSpec</a:t>
            </a:r>
            <a:r>
              <a:rPr lang="en-US" dirty="0" smtClean="0"/>
              <a:t> code that comprises this profile, do the following:</a:t>
            </a:r>
          </a:p>
          <a:p>
            <a:pPr marL="514350" indent="-514350">
              <a:buFont typeface="+mj-lt"/>
              <a:buAutoNum type="arabicPeriod"/>
            </a:pPr>
            <a:r>
              <a:rPr lang="en-US" dirty="0" smtClean="0"/>
              <a:t>Click the </a:t>
            </a:r>
            <a:r>
              <a:rPr lang="en-US" b="1" dirty="0" smtClean="0"/>
              <a:t>Compliance</a:t>
            </a:r>
            <a:r>
              <a:rPr lang="en-US" dirty="0" smtClean="0"/>
              <a:t> button.</a:t>
            </a:r>
          </a:p>
          <a:p>
            <a:pPr marL="514350" indent="-514350">
              <a:buFont typeface="+mj-lt"/>
              <a:buAutoNum type="arabicPeriod"/>
            </a:pPr>
            <a:r>
              <a:rPr lang="en-US" dirty="0" smtClean="0"/>
              <a:t>Click the relevant profile category (</a:t>
            </a:r>
            <a:r>
              <a:rPr lang="en-US" b="1" dirty="0" smtClean="0"/>
              <a:t>Windows Base ...</a:t>
            </a:r>
            <a:r>
              <a:rPr lang="en-US" dirty="0" smtClean="0"/>
              <a:t>).</a:t>
            </a:r>
          </a:p>
          <a:p>
            <a:pPr marL="514350" indent="-514350">
              <a:buFont typeface="+mj-lt"/>
              <a:buAutoNum type="arabicPeriod"/>
            </a:pPr>
            <a:r>
              <a:rPr lang="en-US" dirty="0" smtClean="0"/>
              <a:t>Scroll down and click the </a:t>
            </a:r>
            <a:r>
              <a:rPr lang="en-US" b="1" dirty="0" smtClean="0"/>
              <a:t>Strong Windows NTLMv2...</a:t>
            </a:r>
            <a:r>
              <a:rPr lang="en-US" dirty="0" smtClean="0"/>
              <a:t> profile.</a:t>
            </a:r>
            <a:endParaRPr lang="en-US" dirty="0"/>
          </a:p>
        </p:txBody>
      </p:sp>
      <p:pic>
        <p:nvPicPr>
          <p:cNvPr id="4" name="Picture 3"/>
          <p:cNvPicPr>
            <a:picLocks noChangeAspect="1"/>
          </p:cNvPicPr>
          <p:nvPr/>
        </p:nvPicPr>
        <p:blipFill>
          <a:blip r:embed="rId4"/>
          <a:stretch>
            <a:fillRect/>
          </a:stretch>
        </p:blipFill>
        <p:spPr>
          <a:xfrm>
            <a:off x="6754749" y="362335"/>
            <a:ext cx="5019675" cy="3000375"/>
          </a:xfrm>
          <a:prstGeom prst="rect">
            <a:avLst/>
          </a:prstGeom>
          <a:ln>
            <a:solidFill>
              <a:schemeClr val="accent1"/>
            </a:solidFill>
          </a:ln>
        </p:spPr>
      </p:pic>
      <p:cxnSp>
        <p:nvCxnSpPr>
          <p:cNvPr id="9" name="Straight Arrow Connector 8"/>
          <p:cNvCxnSpPr/>
          <p:nvPr/>
        </p:nvCxnSpPr>
        <p:spPr>
          <a:xfrm flipV="1">
            <a:off x="4967142" y="2916594"/>
            <a:ext cx="2367513" cy="1064388"/>
          </a:xfrm>
          <a:prstGeom prst="straightConnector1">
            <a:avLst/>
          </a:prstGeom>
          <a:ln w="28575">
            <a:solidFill>
              <a:schemeClr val="accent1"/>
            </a:solidFill>
            <a:tailEnd type="triangle"/>
          </a:ln>
        </p:spPr>
        <p:style>
          <a:lnRef idx="3">
            <a:schemeClr val="accent1"/>
          </a:lnRef>
          <a:fillRef idx="0">
            <a:schemeClr val="accent1"/>
          </a:fillRef>
          <a:effectRef idx="2">
            <a:schemeClr val="accent1"/>
          </a:effectRef>
          <a:fontRef idx="minor">
            <a:schemeClr val="tx1"/>
          </a:fontRef>
        </p:style>
      </p:cxnSp>
      <p:pic>
        <p:nvPicPr>
          <p:cNvPr id="10" name="Picture 9"/>
          <p:cNvPicPr>
            <a:picLocks noChangeAspect="1"/>
          </p:cNvPicPr>
          <p:nvPr/>
        </p:nvPicPr>
        <p:blipFill>
          <a:blip r:embed="rId5"/>
          <a:stretch>
            <a:fillRect/>
          </a:stretch>
        </p:blipFill>
        <p:spPr>
          <a:xfrm>
            <a:off x="9197974" y="1633026"/>
            <a:ext cx="4962525" cy="2647950"/>
          </a:xfrm>
          <a:prstGeom prst="rect">
            <a:avLst/>
          </a:prstGeom>
          <a:ln>
            <a:solidFill>
              <a:schemeClr val="accent1"/>
            </a:solidFill>
          </a:ln>
        </p:spPr>
      </p:pic>
      <p:cxnSp>
        <p:nvCxnSpPr>
          <p:cNvPr id="15" name="Straight Arrow Connector 14"/>
          <p:cNvCxnSpPr/>
          <p:nvPr/>
        </p:nvCxnSpPr>
        <p:spPr>
          <a:xfrm flipV="1">
            <a:off x="4552950" y="5225143"/>
            <a:ext cx="2201827" cy="1310099"/>
          </a:xfrm>
          <a:prstGeom prst="straightConnector1">
            <a:avLst/>
          </a:prstGeom>
          <a:ln w="28575">
            <a:solidFill>
              <a:schemeClr val="accent1"/>
            </a:solidFill>
            <a:tailEnd type="triangle"/>
          </a:ln>
        </p:spPr>
        <p:style>
          <a:lnRef idx="3">
            <a:schemeClr val="accent1"/>
          </a:lnRef>
          <a:fillRef idx="0">
            <a:schemeClr val="accent1"/>
          </a:fillRef>
          <a:effectRef idx="2">
            <a:schemeClr val="accent1"/>
          </a:effectRef>
          <a:fontRef idx="minor">
            <a:schemeClr val="tx1"/>
          </a:fontRef>
        </p:style>
      </p:cxnSp>
      <p:cxnSp>
        <p:nvCxnSpPr>
          <p:cNvPr id="13" name="Straight Arrow Connector 12"/>
          <p:cNvCxnSpPr/>
          <p:nvPr/>
        </p:nvCxnSpPr>
        <p:spPr>
          <a:xfrm flipV="1">
            <a:off x="4205142" y="3934466"/>
            <a:ext cx="6862908" cy="1029557"/>
          </a:xfrm>
          <a:prstGeom prst="straightConnector1">
            <a:avLst/>
          </a:prstGeom>
          <a:ln w="28575">
            <a:solidFill>
              <a:schemeClr val="accent1"/>
            </a:solidFill>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577483553"/>
      </p:ext>
    </p:extLst>
  </p:cSld>
  <p:clrMapOvr>
    <a:masterClrMapping/>
  </p:clrMapOvr>
  <p:transition spd="med">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l="15658" t="46590" r="9776" b="28037"/>
          <a:stretch/>
        </p:blipFill>
        <p:spPr>
          <a:xfrm>
            <a:off x="4362450" y="1146321"/>
            <a:ext cx="11757116" cy="3203610"/>
          </a:xfrm>
          <a:prstGeom prst="rect">
            <a:avLst/>
          </a:prstGeom>
          <a:ln>
            <a:solidFill>
              <a:schemeClr val="accent1"/>
            </a:solidFill>
          </a:ln>
        </p:spPr>
      </p:pic>
      <p:sp>
        <p:nvSpPr>
          <p:cNvPr id="2" name="Title 1"/>
          <p:cNvSpPr>
            <a:spLocks noGrp="1"/>
          </p:cNvSpPr>
          <p:nvPr>
            <p:ph type="title"/>
          </p:nvPr>
        </p:nvSpPr>
        <p:spPr>
          <a:xfrm>
            <a:off x="457199" y="304800"/>
            <a:ext cx="12409715" cy="911752"/>
          </a:xfrm>
        </p:spPr>
        <p:txBody>
          <a:bodyPr>
            <a:normAutofit/>
          </a:bodyPr>
          <a:lstStyle/>
          <a:p>
            <a:r>
              <a:rPr lang="en-US" dirty="0" smtClean="0"/>
              <a:t>Discussion: </a:t>
            </a:r>
            <a:r>
              <a:rPr lang="en-US" dirty="0" err="1" smtClean="0"/>
              <a:t>InSpec</a:t>
            </a:r>
            <a:r>
              <a:rPr lang="en-US" dirty="0" smtClean="0"/>
              <a:t> Profile Code</a:t>
            </a:r>
            <a:endParaRPr lang="en-US" dirty="0"/>
          </a:p>
        </p:txBody>
      </p:sp>
      <p:sp>
        <p:nvSpPr>
          <p:cNvPr id="3" name="Text Placeholder 2"/>
          <p:cNvSpPr>
            <a:spLocks noGrp="1"/>
          </p:cNvSpPr>
          <p:nvPr>
            <p:ph type="body" sz="quarter" idx="12"/>
          </p:nvPr>
        </p:nvSpPr>
        <p:spPr>
          <a:xfrm>
            <a:off x="342900" y="1314451"/>
            <a:ext cx="3712034" cy="6156614"/>
          </a:xfrm>
        </p:spPr>
        <p:txBody>
          <a:bodyPr/>
          <a:lstStyle/>
          <a:p>
            <a:r>
              <a:rPr lang="en-US" dirty="0" smtClean="0"/>
              <a:t>You can see in the bottom image where the Registry Key is not set.</a:t>
            </a:r>
          </a:p>
          <a:p>
            <a:endParaRPr lang="en-US" dirty="0"/>
          </a:p>
          <a:p>
            <a:r>
              <a:rPr lang="en-US" dirty="0" smtClean="0"/>
              <a:t>In a production environment you'd want to write a Chef recipe to remediate this issue.</a:t>
            </a:r>
            <a:endParaRPr lang="en-US" sz="2800" dirty="0" smtClean="0"/>
          </a:p>
          <a:p>
            <a:endParaRPr lang="en-US" sz="2800" dirty="0" smtClean="0"/>
          </a:p>
        </p:txBody>
      </p:sp>
      <p:pic>
        <p:nvPicPr>
          <p:cNvPr id="9" name="Picture 8"/>
          <p:cNvPicPr>
            <a:picLocks noChangeAspect="1"/>
          </p:cNvPicPr>
          <p:nvPr/>
        </p:nvPicPr>
        <p:blipFill rotWithShape="1">
          <a:blip r:embed="rId4">
            <a:extLst>
              <a:ext uri="{28A0092B-C50C-407E-A947-70E740481C1C}">
                <a14:useLocalDpi xmlns:a14="http://schemas.microsoft.com/office/drawing/2010/main" val="0"/>
              </a:ext>
            </a:extLst>
          </a:blip>
          <a:srcRect l="56" t="32191" r="8" b="707"/>
          <a:stretch/>
        </p:blipFill>
        <p:spPr>
          <a:xfrm>
            <a:off x="5969726" y="3853543"/>
            <a:ext cx="9588137" cy="4193178"/>
          </a:xfrm>
          <a:prstGeom prst="rect">
            <a:avLst/>
          </a:prstGeom>
          <a:ln>
            <a:solidFill>
              <a:schemeClr val="accent1"/>
            </a:solidFill>
          </a:ln>
        </p:spPr>
      </p:pic>
    </p:spTree>
    <p:extLst>
      <p:ext uri="{BB962C8B-B14F-4D97-AF65-F5344CB8AC3E}">
        <p14:creationId xmlns:p14="http://schemas.microsoft.com/office/powerpoint/2010/main" val="4034011628"/>
      </p:ext>
    </p:extLst>
  </p:cSld>
  <p:clrMapOvr>
    <a:masterClrMapping/>
  </p:clrMapOvr>
  <p:transition spd="med">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0">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Text Placeholder 2"/>
          <p:cNvSpPr>
            <a:spLocks noGrp="1"/>
          </p:cNvSpPr>
          <p:nvPr>
            <p:ph type="body" sz="quarter" idx="12"/>
          </p:nvPr>
        </p:nvSpPr>
        <p:spPr>
          <a:xfrm>
            <a:off x="646176" y="1167981"/>
            <a:ext cx="14898624" cy="5345953"/>
          </a:xfrm>
        </p:spPr>
        <p:txBody>
          <a:bodyPr/>
          <a:lstStyle/>
          <a:p>
            <a:r>
              <a:rPr lang="en-US" dirty="0" smtClean="0"/>
              <a:t>After completing this module, you should be able to:</a:t>
            </a:r>
          </a:p>
          <a:p>
            <a:endParaRPr lang="en-US" dirty="0" smtClean="0"/>
          </a:p>
          <a:p>
            <a:pPr marL="457200" indent="-457200">
              <a:buFont typeface="Wingdings" charset="2"/>
              <a:buChar char="Ø"/>
            </a:pPr>
            <a:r>
              <a:rPr lang="en-US" dirty="0" smtClean="0"/>
              <a:t>Add a Windows node to test for compliance.</a:t>
            </a:r>
          </a:p>
          <a:p>
            <a:pPr marL="457200" indent="-457200">
              <a:buFont typeface="Wingdings" charset="2"/>
              <a:buChar char="Ø"/>
            </a:pPr>
            <a:r>
              <a:rPr lang="en-US" dirty="0" smtClean="0"/>
              <a:t>Run a Compliance scan.</a:t>
            </a:r>
          </a:p>
          <a:p>
            <a:pPr marL="457200" indent="-457200">
              <a:buFont typeface="Wingdings" charset="2"/>
              <a:buChar char="Ø"/>
            </a:pPr>
            <a:r>
              <a:rPr lang="en-US" dirty="0" smtClean="0"/>
              <a:t>Test for compliance with </a:t>
            </a:r>
            <a:r>
              <a:rPr lang="en-US" dirty="0" err="1" smtClean="0"/>
              <a:t>InSpec</a:t>
            </a:r>
            <a:r>
              <a:rPr lang="en-US" dirty="0" smtClean="0"/>
              <a:t> from the CLI.</a:t>
            </a:r>
          </a:p>
          <a:p>
            <a:pPr marL="457200" indent="-457200">
              <a:buFont typeface="Wingdings" charset="2"/>
              <a:buChar char="Ø"/>
            </a:pPr>
            <a:r>
              <a:rPr lang="en-US" dirty="0" smtClean="0"/>
              <a:t>Remediate </a:t>
            </a:r>
            <a:r>
              <a:rPr lang="en-US" dirty="0"/>
              <a:t>a compliance issue</a:t>
            </a:r>
            <a:r>
              <a:rPr lang="en-US" dirty="0" smtClean="0"/>
              <a:t>.</a:t>
            </a:r>
          </a:p>
          <a:p>
            <a:pPr marL="457200" indent="-457200">
              <a:buFont typeface="Wingdings" charset="2"/>
              <a:buChar char="Ø"/>
            </a:pPr>
            <a:r>
              <a:rPr lang="en-US" dirty="0" smtClean="0"/>
              <a:t>Use Test Kitchen to test your remediation.</a:t>
            </a:r>
          </a:p>
          <a:p>
            <a:pPr marL="457200" indent="-457200">
              <a:buFont typeface="Wingdings" charset="2"/>
              <a:buChar char="Ø"/>
            </a:pPr>
            <a:r>
              <a:rPr lang="en-US" dirty="0"/>
              <a:t>Rescan the node and ensure compliance</a:t>
            </a:r>
            <a:r>
              <a:rPr lang="en-US" dirty="0" smtClean="0"/>
              <a:t>.</a:t>
            </a:r>
          </a:p>
          <a:p>
            <a:endParaRPr lang="en-US" dirty="0" smtClean="0"/>
          </a:p>
          <a:p>
            <a:pPr marL="457200" indent="-457200">
              <a:buFont typeface="Wingdings" charset="2"/>
              <a:buChar char="Ø"/>
            </a:pPr>
            <a:endParaRPr lang="en-US" dirty="0" smtClean="0"/>
          </a:p>
        </p:txBody>
      </p:sp>
    </p:spTree>
    <p:extLst>
      <p:ext uri="{BB962C8B-B14F-4D97-AF65-F5344CB8AC3E}">
        <p14:creationId xmlns:p14="http://schemas.microsoft.com/office/powerpoint/2010/main" val="3816834146"/>
      </p:ext>
    </p:extLst>
  </p:cSld>
  <p:clrMapOvr>
    <a:masterClrMapping/>
  </p:clrMapOvr>
  <p:transition spd="med">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Let's Remediate the Issue</a:t>
            </a:r>
            <a:endParaRPr lang="en-US" dirty="0"/>
          </a:p>
        </p:txBody>
      </p:sp>
      <p:sp>
        <p:nvSpPr>
          <p:cNvPr id="5" name="Subtitle 4"/>
          <p:cNvSpPr>
            <a:spLocks noGrp="1"/>
          </p:cNvSpPr>
          <p:nvPr>
            <p:ph type="subTitle" idx="1"/>
          </p:nvPr>
        </p:nvSpPr>
        <p:spPr>
          <a:xfrm>
            <a:off x="1671638" y="3271838"/>
            <a:ext cx="12319000" cy="4513625"/>
          </a:xfrm>
        </p:spPr>
        <p:txBody>
          <a:bodyPr/>
          <a:lstStyle/>
          <a:p>
            <a:r>
              <a:rPr lang="en-US" dirty="0" smtClean="0"/>
              <a:t>Now that we've identified the issue, let's write a recipe on the target node to remediate the issue.</a:t>
            </a:r>
          </a:p>
          <a:p>
            <a:endParaRPr lang="en-US" dirty="0"/>
          </a:p>
          <a:p>
            <a:r>
              <a:rPr lang="en-US" dirty="0" smtClean="0"/>
              <a:t>Then we'll run the compliance scan again to see if we successfully remediated the issue.</a:t>
            </a:r>
          </a:p>
          <a:p>
            <a:endParaRPr lang="en-US" dirty="0"/>
          </a:p>
          <a:p>
            <a:r>
              <a:rPr lang="en-US" b="1" dirty="0" smtClean="0"/>
              <a:t>Note: </a:t>
            </a:r>
            <a:r>
              <a:rPr lang="en-US" dirty="0" smtClean="0"/>
              <a:t>In this course we will write a recipe directly on the node that we're running scans on. Of course in a production environment you will likely write such recipes locally and upload them to Chef Server. Then the nodes would converge the recipes on their next chef-client run.</a:t>
            </a:r>
            <a:endParaRPr lang="en-US" b="1" dirty="0"/>
          </a:p>
        </p:txBody>
      </p:sp>
    </p:spTree>
    <p:extLst>
      <p:ext uri="{BB962C8B-B14F-4D97-AF65-F5344CB8AC3E}">
        <p14:creationId xmlns:p14="http://schemas.microsoft.com/office/powerpoint/2010/main" val="1205633232"/>
      </p:ext>
    </p:extLst>
  </p:cSld>
  <p:clrMapOvr>
    <a:masterClrMapping/>
  </p:clrMapOvr>
  <p:transition spd="med">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GL: Remediating the Issue</a:t>
            </a:r>
            <a:endParaRPr lang="en-US" dirty="0"/>
          </a:p>
        </p:txBody>
      </p:sp>
      <p:sp>
        <p:nvSpPr>
          <p:cNvPr id="3" name="Content Placeholder 2"/>
          <p:cNvSpPr>
            <a:spLocks noGrp="1"/>
          </p:cNvSpPr>
          <p:nvPr>
            <p:ph sz="quarter" idx="11"/>
          </p:nvPr>
        </p:nvSpPr>
        <p:spPr/>
        <p:txBody>
          <a:bodyPr/>
          <a:lstStyle/>
          <a:p>
            <a:endParaRPr lang="en-US"/>
          </a:p>
        </p:txBody>
      </p:sp>
      <p:sp>
        <p:nvSpPr>
          <p:cNvPr id="4" name="Text Placeholder 3"/>
          <p:cNvSpPr>
            <a:spLocks noGrp="1"/>
          </p:cNvSpPr>
          <p:nvPr>
            <p:ph type="body" sz="quarter" idx="10"/>
          </p:nvPr>
        </p:nvSpPr>
        <p:spPr/>
        <p:txBody>
          <a:bodyPr/>
          <a:lstStyle/>
          <a:p>
            <a:pPr marL="342900" indent="-342900">
              <a:buFont typeface="Wingdings" charset="2"/>
              <a:buChar char="q"/>
            </a:pPr>
            <a:r>
              <a:rPr lang="en-US" dirty="0" smtClean="0"/>
              <a:t>Write a remediation recipe on that node</a:t>
            </a:r>
          </a:p>
          <a:p>
            <a:pPr marL="342900" indent="-342900">
              <a:buFont typeface="Wingdings" charset="2"/>
              <a:buChar char="q"/>
            </a:pPr>
            <a:r>
              <a:rPr lang="en-US" dirty="0" smtClean="0"/>
              <a:t>Test for compliance with </a:t>
            </a:r>
            <a:r>
              <a:rPr lang="en-US" dirty="0" err="1" smtClean="0"/>
              <a:t>InSpec</a:t>
            </a:r>
            <a:r>
              <a:rPr lang="en-US" dirty="0" smtClean="0"/>
              <a:t> from the command line interface (CLI)</a:t>
            </a:r>
          </a:p>
          <a:p>
            <a:pPr marL="342900" indent="-342900">
              <a:buFont typeface="Wingdings" charset="2"/>
              <a:buChar char="q"/>
            </a:pPr>
            <a:r>
              <a:rPr lang="en-US" dirty="0" smtClean="0"/>
              <a:t>Converge the recipe</a:t>
            </a:r>
            <a:endParaRPr lang="en-US" dirty="0"/>
          </a:p>
          <a:p>
            <a:pPr marL="342900" indent="-342900">
              <a:buFont typeface="Wingdings" charset="2"/>
              <a:buChar char="q"/>
            </a:pPr>
            <a:r>
              <a:rPr lang="en-US" dirty="0" smtClean="0"/>
              <a:t>Rescan the node and ensure compliance</a:t>
            </a:r>
          </a:p>
        </p:txBody>
      </p:sp>
    </p:spTree>
    <p:extLst>
      <p:ext uri="{BB962C8B-B14F-4D97-AF65-F5344CB8AC3E}">
        <p14:creationId xmlns:p14="http://schemas.microsoft.com/office/powerpoint/2010/main" val="1361813735"/>
      </p:ext>
    </p:extLst>
  </p:cSld>
  <p:clrMapOvr>
    <a:masterClrMapping/>
  </p:clrMapOvr>
  <p:transition spd="med">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GL: Remediating the Issue</a:t>
            </a:r>
            <a:endParaRPr lang="en-US" dirty="0"/>
          </a:p>
        </p:txBody>
      </p:sp>
      <p:sp>
        <p:nvSpPr>
          <p:cNvPr id="3" name="Text Placeholder 2"/>
          <p:cNvSpPr>
            <a:spLocks noGrp="1"/>
          </p:cNvSpPr>
          <p:nvPr>
            <p:ph type="body" sz="quarter" idx="12"/>
          </p:nvPr>
        </p:nvSpPr>
        <p:spPr>
          <a:xfrm>
            <a:off x="650040" y="1856198"/>
            <a:ext cx="13427910" cy="5345953"/>
          </a:xfrm>
        </p:spPr>
        <p:txBody>
          <a:bodyPr/>
          <a:lstStyle/>
          <a:p>
            <a:r>
              <a:rPr lang="en-US" dirty="0" smtClean="0"/>
              <a:t>Log in to your target node (not your compliance server node) using your RDP client.</a:t>
            </a:r>
          </a:p>
          <a:p>
            <a:endParaRPr lang="en-US" dirty="0"/>
          </a:p>
          <a:p>
            <a:r>
              <a:rPr lang="en-US" dirty="0" smtClean="0">
                <a:solidFill>
                  <a:srgbClr val="FF0000"/>
                </a:solidFill>
              </a:rPr>
              <a:t>IMPORTANT</a:t>
            </a:r>
            <a:r>
              <a:rPr lang="en-US" dirty="0" smtClean="0"/>
              <a:t>: Feb 2 2016 - This rest of this module is not ready for teaching yet. It will work properly only after an upcoming version of Compliance Server and </a:t>
            </a:r>
            <a:r>
              <a:rPr lang="en-US" dirty="0" err="1" smtClean="0"/>
              <a:t>ChefDK's</a:t>
            </a:r>
            <a:r>
              <a:rPr lang="en-US" dirty="0" smtClean="0"/>
              <a:t> </a:t>
            </a:r>
            <a:r>
              <a:rPr lang="en-US" dirty="0" err="1" smtClean="0"/>
              <a:t>inspec</a:t>
            </a:r>
            <a:r>
              <a:rPr lang="en-US" dirty="0" smtClean="0"/>
              <a:t> is ready. In the meantime, read </a:t>
            </a:r>
            <a:r>
              <a:rPr lang="en-US" dirty="0"/>
              <a:t>the </a:t>
            </a:r>
            <a:r>
              <a:rPr lang="en-US" dirty="0" smtClean="0"/>
              <a:t>README.md file's "Known Issues" section for a temp workaround.</a:t>
            </a:r>
          </a:p>
          <a:p>
            <a:endParaRPr lang="en-US" dirty="0"/>
          </a:p>
          <a:p>
            <a:endParaRPr lang="en-US" dirty="0"/>
          </a:p>
        </p:txBody>
      </p:sp>
    </p:spTree>
    <p:extLst>
      <p:ext uri="{BB962C8B-B14F-4D97-AF65-F5344CB8AC3E}">
        <p14:creationId xmlns:p14="http://schemas.microsoft.com/office/powerpoint/2010/main" val="61701395"/>
      </p:ext>
    </p:extLst>
  </p:cSld>
  <p:clrMapOvr>
    <a:masterClrMapping/>
  </p:clrMapOvr>
  <p:transition spd="med">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GL: Remediating the Issue</a:t>
            </a:r>
            <a:endParaRPr lang="en-US" dirty="0"/>
          </a:p>
        </p:txBody>
      </p:sp>
      <p:sp>
        <p:nvSpPr>
          <p:cNvPr id="3" name="Text Placeholder 2"/>
          <p:cNvSpPr>
            <a:spLocks noGrp="1"/>
          </p:cNvSpPr>
          <p:nvPr>
            <p:ph type="body" sz="quarter" idx="12"/>
          </p:nvPr>
        </p:nvSpPr>
        <p:spPr>
          <a:xfrm>
            <a:off x="650040" y="1856198"/>
            <a:ext cx="5960310" cy="5459001"/>
          </a:xfrm>
        </p:spPr>
        <p:txBody>
          <a:bodyPr/>
          <a:lstStyle/>
          <a:p>
            <a:r>
              <a:rPr lang="en-US" dirty="0" smtClean="0"/>
              <a:t>Log in to your target node (not your compliance server node) using your RPD client.</a:t>
            </a:r>
          </a:p>
          <a:p>
            <a:endParaRPr lang="en-US" dirty="0" smtClean="0"/>
          </a:p>
          <a:p>
            <a:r>
              <a:rPr lang="en-US" dirty="0" smtClean="0"/>
              <a:t>You can use only the IP address instead of the FQDN that this image shows.</a:t>
            </a:r>
          </a:p>
          <a:p>
            <a:endParaRPr lang="en-US" dirty="0"/>
          </a:p>
          <a:p>
            <a:endParaRPr lang="en-US" dirty="0" smtClean="0"/>
          </a:p>
          <a:p>
            <a:endParaRPr lang="en-US" dirty="0" smtClean="0"/>
          </a:p>
          <a:p>
            <a:endParaRPr lang="en-US" dirty="0" smtClean="0"/>
          </a:p>
          <a:p>
            <a:endParaRPr lang="en-US" dirty="0"/>
          </a:p>
          <a:p>
            <a:endParaRPr lang="en-US" dirty="0"/>
          </a:p>
        </p:txBody>
      </p:sp>
      <p:pic>
        <p:nvPicPr>
          <p:cNvPr id="4" name="Picture 3"/>
          <p:cNvPicPr>
            <a:picLocks noChangeAspect="1"/>
          </p:cNvPicPr>
          <p:nvPr/>
        </p:nvPicPr>
        <p:blipFill>
          <a:blip r:embed="rId2"/>
          <a:stretch>
            <a:fillRect/>
          </a:stretch>
        </p:blipFill>
        <p:spPr>
          <a:xfrm>
            <a:off x="7570787" y="1856199"/>
            <a:ext cx="8164928" cy="5186362"/>
          </a:xfrm>
          <a:prstGeom prst="rect">
            <a:avLst/>
          </a:prstGeom>
        </p:spPr>
      </p:pic>
    </p:spTree>
    <p:extLst>
      <p:ext uri="{BB962C8B-B14F-4D97-AF65-F5344CB8AC3E}">
        <p14:creationId xmlns:p14="http://schemas.microsoft.com/office/powerpoint/2010/main" val="237930553"/>
      </p:ext>
    </p:extLst>
  </p:cSld>
  <p:clrMapOvr>
    <a:masterClrMapping/>
  </p:clrMapOvr>
  <p:transition spd="med">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GL: Remediating the Issue</a:t>
            </a:r>
            <a:endParaRPr lang="en-US" dirty="0"/>
          </a:p>
        </p:txBody>
      </p:sp>
      <p:sp>
        <p:nvSpPr>
          <p:cNvPr id="3" name="Text Placeholder 2"/>
          <p:cNvSpPr>
            <a:spLocks noGrp="1"/>
          </p:cNvSpPr>
          <p:nvPr>
            <p:ph type="body" sz="quarter" idx="12"/>
          </p:nvPr>
        </p:nvSpPr>
        <p:spPr>
          <a:xfrm>
            <a:off x="650040" y="1856198"/>
            <a:ext cx="5960310" cy="5459001"/>
          </a:xfrm>
        </p:spPr>
        <p:txBody>
          <a:bodyPr/>
          <a:lstStyle/>
          <a:p>
            <a:r>
              <a:rPr lang="en-US" dirty="0" smtClean="0"/>
              <a:t>If you get a warning like this, click </a:t>
            </a:r>
            <a:r>
              <a:rPr lang="en-US" b="1" dirty="0" smtClean="0"/>
              <a:t>Yes</a:t>
            </a:r>
            <a:r>
              <a:rPr lang="en-US" dirty="0"/>
              <a:t>.</a:t>
            </a:r>
            <a:endParaRPr lang="en-US" dirty="0" smtClean="0"/>
          </a:p>
          <a:p>
            <a:endParaRPr lang="en-US" dirty="0"/>
          </a:p>
          <a:p>
            <a:endParaRPr lang="en-US" dirty="0" smtClean="0"/>
          </a:p>
          <a:p>
            <a:endParaRPr lang="en-US" dirty="0" smtClean="0"/>
          </a:p>
          <a:p>
            <a:endParaRPr lang="en-US" dirty="0" smtClean="0"/>
          </a:p>
          <a:p>
            <a:endParaRPr lang="en-US" dirty="0"/>
          </a:p>
          <a:p>
            <a:endParaRPr lang="en-US" dirty="0"/>
          </a:p>
        </p:txBody>
      </p:sp>
      <p:pic>
        <p:nvPicPr>
          <p:cNvPr id="5" name="Picture 4"/>
          <p:cNvPicPr>
            <a:picLocks noChangeAspect="1"/>
          </p:cNvPicPr>
          <p:nvPr/>
        </p:nvPicPr>
        <p:blipFill>
          <a:blip r:embed="rId2"/>
          <a:stretch>
            <a:fillRect/>
          </a:stretch>
        </p:blipFill>
        <p:spPr>
          <a:xfrm>
            <a:off x="8521200" y="1381124"/>
            <a:ext cx="6140950" cy="6334126"/>
          </a:xfrm>
          <a:prstGeom prst="rect">
            <a:avLst/>
          </a:prstGeom>
        </p:spPr>
      </p:pic>
    </p:spTree>
    <p:extLst>
      <p:ext uri="{BB962C8B-B14F-4D97-AF65-F5344CB8AC3E}">
        <p14:creationId xmlns:p14="http://schemas.microsoft.com/office/powerpoint/2010/main" val="3863204306"/>
      </p:ext>
    </p:extLst>
  </p:cSld>
  <p:clrMapOvr>
    <a:masterClrMapping/>
  </p:clrMapOvr>
  <p:transition spd="med">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GL: Remediating the Issue</a:t>
            </a:r>
            <a:endParaRPr lang="en-US" dirty="0"/>
          </a:p>
        </p:txBody>
      </p:sp>
      <p:sp>
        <p:nvSpPr>
          <p:cNvPr id="3" name="Text Placeholder 2"/>
          <p:cNvSpPr>
            <a:spLocks noGrp="1"/>
          </p:cNvSpPr>
          <p:nvPr>
            <p:ph type="body" sz="quarter" idx="12"/>
          </p:nvPr>
        </p:nvSpPr>
        <p:spPr>
          <a:xfrm>
            <a:off x="650040" y="1856198"/>
            <a:ext cx="5960310" cy="5459001"/>
          </a:xfrm>
        </p:spPr>
        <p:txBody>
          <a:bodyPr/>
          <a:lstStyle/>
          <a:p>
            <a:r>
              <a:rPr lang="en-US" dirty="0" smtClean="0"/>
              <a:t>Double-click </a:t>
            </a:r>
            <a:r>
              <a:rPr lang="en-US" dirty="0"/>
              <a:t>the </a:t>
            </a:r>
            <a:r>
              <a:rPr lang="en-US" dirty="0" err="1" smtClean="0"/>
              <a:t>ConEmu</a:t>
            </a:r>
            <a:r>
              <a:rPr lang="en-US" dirty="0" smtClean="0"/>
              <a:t>(x64) icon on the Windows desktop to start that terminal.</a:t>
            </a:r>
          </a:p>
          <a:p>
            <a:endParaRPr lang="en-US" dirty="0"/>
          </a:p>
          <a:p>
            <a:endParaRPr lang="en-US" dirty="0" smtClean="0"/>
          </a:p>
          <a:p>
            <a:endParaRPr lang="en-US" dirty="0"/>
          </a:p>
          <a:p>
            <a:r>
              <a:rPr lang="en-US" dirty="0" smtClean="0"/>
              <a:t>At this point the </a:t>
            </a:r>
            <a:r>
              <a:rPr lang="en-US" dirty="0" err="1" smtClean="0"/>
              <a:t>ConEmu</a:t>
            </a:r>
            <a:r>
              <a:rPr lang="en-US" dirty="0" smtClean="0"/>
              <a:t> terminal should display.</a:t>
            </a:r>
          </a:p>
          <a:p>
            <a:endParaRPr lang="en-US" dirty="0"/>
          </a:p>
          <a:p>
            <a:endParaRPr lang="en-US" dirty="0" smtClean="0"/>
          </a:p>
          <a:p>
            <a:endParaRPr lang="en-US" dirty="0" smtClean="0"/>
          </a:p>
          <a:p>
            <a:endParaRPr lang="en-US" dirty="0"/>
          </a:p>
          <a:p>
            <a:endParaRPr lang="en-US" dirty="0" smtClean="0"/>
          </a:p>
          <a:p>
            <a:endParaRPr lang="en-US" dirty="0" smtClean="0"/>
          </a:p>
          <a:p>
            <a:endParaRPr lang="en-US" dirty="0" smtClean="0"/>
          </a:p>
          <a:p>
            <a:endParaRPr lang="en-US" dirty="0"/>
          </a:p>
          <a:p>
            <a:endParaRPr lang="en-US" dirty="0"/>
          </a:p>
        </p:txBody>
      </p:sp>
      <p:pic>
        <p:nvPicPr>
          <p:cNvPr id="6" name="Picture 5"/>
          <p:cNvPicPr>
            <a:picLocks noChangeAspect="1"/>
          </p:cNvPicPr>
          <p:nvPr/>
        </p:nvPicPr>
        <p:blipFill>
          <a:blip r:embed="rId2"/>
          <a:stretch>
            <a:fillRect/>
          </a:stretch>
        </p:blipFill>
        <p:spPr>
          <a:xfrm>
            <a:off x="12891337" y="1485900"/>
            <a:ext cx="1266825" cy="1562100"/>
          </a:xfrm>
          <a:prstGeom prst="rect">
            <a:avLst/>
          </a:prstGeom>
        </p:spPr>
      </p:pic>
      <p:cxnSp>
        <p:nvCxnSpPr>
          <p:cNvPr id="7" name="Straight Arrow Connector 6"/>
          <p:cNvCxnSpPr/>
          <p:nvPr/>
        </p:nvCxnSpPr>
        <p:spPr>
          <a:xfrm>
            <a:off x="6610350" y="2114550"/>
            <a:ext cx="6000750" cy="152400"/>
          </a:xfrm>
          <a:prstGeom prst="straightConnector1">
            <a:avLst/>
          </a:prstGeom>
          <a:ln>
            <a:solidFill>
              <a:schemeClr val="accent1"/>
            </a:solidFill>
            <a:tailEnd type="triangle"/>
          </a:ln>
        </p:spPr>
        <p:style>
          <a:lnRef idx="3">
            <a:schemeClr val="accent1"/>
          </a:lnRef>
          <a:fillRef idx="0">
            <a:schemeClr val="accent1"/>
          </a:fillRef>
          <a:effectRef idx="2">
            <a:schemeClr val="accent1"/>
          </a:effectRef>
          <a:fontRef idx="minor">
            <a:schemeClr val="tx1"/>
          </a:fontRef>
        </p:style>
      </p:cxnSp>
      <p:pic>
        <p:nvPicPr>
          <p:cNvPr id="8" name="Picture 7"/>
          <p:cNvPicPr>
            <a:picLocks noChangeAspect="1"/>
          </p:cNvPicPr>
          <p:nvPr/>
        </p:nvPicPr>
        <p:blipFill>
          <a:blip r:embed="rId3"/>
          <a:stretch>
            <a:fillRect/>
          </a:stretch>
        </p:blipFill>
        <p:spPr>
          <a:xfrm>
            <a:off x="7238999" y="3721888"/>
            <a:ext cx="7966075" cy="4131474"/>
          </a:xfrm>
          <a:prstGeom prst="rect">
            <a:avLst/>
          </a:prstGeom>
        </p:spPr>
      </p:pic>
    </p:spTree>
    <p:extLst>
      <p:ext uri="{BB962C8B-B14F-4D97-AF65-F5344CB8AC3E}">
        <p14:creationId xmlns:p14="http://schemas.microsoft.com/office/powerpoint/2010/main" val="1808460433"/>
      </p:ext>
    </p:extLst>
  </p:cSld>
  <p:clrMapOvr>
    <a:masterClrMapping/>
  </p:clrMapOvr>
  <p:transition spd="med">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1121104" y="1337149"/>
            <a:ext cx="14422528" cy="1183982"/>
          </a:xfrm>
        </p:spPr>
        <p:txBody>
          <a:bodyPr/>
          <a:lstStyle/>
          <a:p>
            <a:r>
              <a:rPr lang="en-US" dirty="0" smtClean="0"/>
              <a:t>$ </a:t>
            </a:r>
            <a:r>
              <a:rPr lang="en-US" dirty="0" err="1" smtClean="0"/>
              <a:t>mkdir</a:t>
            </a:r>
            <a:r>
              <a:rPr lang="en-US" dirty="0" smtClean="0"/>
              <a:t> cookbooks</a:t>
            </a:r>
          </a:p>
          <a:p>
            <a:r>
              <a:rPr lang="en-US" dirty="0" smtClean="0"/>
              <a:t>$ cd cookbooks</a:t>
            </a:r>
            <a:endParaRPr lang="en-US" dirty="0"/>
          </a:p>
        </p:txBody>
      </p:sp>
      <p:sp>
        <p:nvSpPr>
          <p:cNvPr id="2" name="Title 1"/>
          <p:cNvSpPr>
            <a:spLocks noGrp="1"/>
          </p:cNvSpPr>
          <p:nvPr>
            <p:ph type="title"/>
          </p:nvPr>
        </p:nvSpPr>
        <p:spPr/>
        <p:txBody>
          <a:bodyPr>
            <a:normAutofit/>
          </a:bodyPr>
          <a:lstStyle/>
          <a:p>
            <a:r>
              <a:rPr lang="en-US" sz="4800" dirty="0" smtClean="0"/>
              <a:t>GL: Create and Change to a 'cookbooks' Directory</a:t>
            </a:r>
            <a:endParaRPr lang="en-US" sz="4800" dirty="0"/>
          </a:p>
        </p:txBody>
      </p:sp>
      <p:sp>
        <p:nvSpPr>
          <p:cNvPr id="7" name="Subtitle 2"/>
          <p:cNvSpPr txBox="1">
            <a:spLocks/>
          </p:cNvSpPr>
          <p:nvPr/>
        </p:nvSpPr>
        <p:spPr>
          <a:xfrm>
            <a:off x="1121104" y="3271838"/>
            <a:ext cx="12869534" cy="4317682"/>
          </a:xfrm>
          <a:prstGeom prst="rect">
            <a:avLst/>
          </a:prstGeom>
        </p:spPr>
        <p:txBody>
          <a:bodyPr/>
          <a:lstStyle>
            <a:lvl1pPr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20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r>
              <a:rPr lang="en-US" dirty="0" smtClean="0"/>
              <a:t>From the home directory, create a `</a:t>
            </a:r>
            <a:r>
              <a:rPr lang="en-US" b="1" dirty="0" smtClean="0"/>
              <a:t>cookbooks</a:t>
            </a:r>
            <a:r>
              <a:rPr lang="en-US" dirty="0" smtClean="0"/>
              <a:t>` directory and navigate into it.</a:t>
            </a:r>
          </a:p>
        </p:txBody>
      </p:sp>
    </p:spTree>
    <p:extLst>
      <p:ext uri="{BB962C8B-B14F-4D97-AF65-F5344CB8AC3E}">
        <p14:creationId xmlns:p14="http://schemas.microsoft.com/office/powerpoint/2010/main" val="1078534713"/>
      </p:ext>
    </p:extLst>
  </p:cSld>
  <p:clrMapOvr>
    <a:masterClrMapping/>
  </p:clrMapOvr>
  <p:transition spd="med">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sz="2000" dirty="0"/>
              <a:t>Compiling Cookbooks...</a:t>
            </a:r>
          </a:p>
          <a:p>
            <a:r>
              <a:rPr lang="en-US" sz="2000" dirty="0"/>
              <a:t>Recipe: </a:t>
            </a:r>
            <a:r>
              <a:rPr lang="en-US" sz="2000" dirty="0" err="1"/>
              <a:t>code_generator</a:t>
            </a:r>
            <a:r>
              <a:rPr lang="en-US" sz="2000" dirty="0"/>
              <a:t>::cookbook</a:t>
            </a:r>
          </a:p>
          <a:p>
            <a:r>
              <a:rPr lang="en-US" sz="2000" dirty="0"/>
              <a:t>  * directory[C:/Users/Administrator/cookbooks/</a:t>
            </a:r>
            <a:r>
              <a:rPr lang="en-US" sz="2000" dirty="0" err="1"/>
              <a:t>windows_access</a:t>
            </a:r>
            <a:r>
              <a:rPr lang="en-US" sz="2000" dirty="0"/>
              <a:t>] action create</a:t>
            </a:r>
          </a:p>
          <a:p>
            <a:r>
              <a:rPr lang="en-US" sz="2000" dirty="0"/>
              <a:t>    - create new directory C:/Users/Administrator/cookbooks/</a:t>
            </a:r>
            <a:r>
              <a:rPr lang="en-US" sz="2000" dirty="0" err="1"/>
              <a:t>windows_access</a:t>
            </a:r>
            <a:endParaRPr lang="en-US" sz="2000" dirty="0"/>
          </a:p>
          <a:p>
            <a:r>
              <a:rPr lang="en-US" sz="2000" dirty="0"/>
              <a:t>  * template[C:/Users/Administrator/cookbooks/</a:t>
            </a:r>
            <a:r>
              <a:rPr lang="en-US" sz="2000" dirty="0" err="1"/>
              <a:t>windows_access</a:t>
            </a:r>
            <a:r>
              <a:rPr lang="en-US" sz="2000" dirty="0"/>
              <a:t>/</a:t>
            </a:r>
            <a:r>
              <a:rPr lang="en-US" sz="2000" dirty="0" err="1"/>
              <a:t>metadata.rb</a:t>
            </a:r>
            <a:r>
              <a:rPr lang="en-US" sz="2000" dirty="0"/>
              <a:t>] action </a:t>
            </a:r>
            <a:r>
              <a:rPr lang="en-US" sz="2000" dirty="0" err="1"/>
              <a:t>create_if_missing</a:t>
            </a:r>
            <a:endParaRPr lang="en-US" sz="2000" dirty="0"/>
          </a:p>
          <a:p>
            <a:r>
              <a:rPr lang="en-US" sz="2000" dirty="0"/>
              <a:t>    - create new file C:/Users/Administrator/cookbooks/</a:t>
            </a:r>
            <a:r>
              <a:rPr lang="en-US" sz="2000" dirty="0" err="1"/>
              <a:t>windows_access</a:t>
            </a:r>
            <a:r>
              <a:rPr lang="en-US" sz="2000" dirty="0"/>
              <a:t>/</a:t>
            </a:r>
            <a:r>
              <a:rPr lang="en-US" sz="2000" dirty="0" err="1"/>
              <a:t>metadata.rb</a:t>
            </a:r>
            <a:endParaRPr lang="en-US" sz="2000" dirty="0"/>
          </a:p>
          <a:p>
            <a:r>
              <a:rPr lang="en-US" sz="2000" dirty="0"/>
              <a:t>    - update content in file C:/Users/Administrator/cookbooks/</a:t>
            </a:r>
            <a:r>
              <a:rPr lang="en-US" sz="2000" dirty="0" err="1"/>
              <a:t>windows_access</a:t>
            </a:r>
            <a:r>
              <a:rPr lang="en-US" sz="2000" dirty="0"/>
              <a:t>/</a:t>
            </a:r>
            <a:r>
              <a:rPr lang="en-US" sz="2000" dirty="0" err="1"/>
              <a:t>metadata.rb</a:t>
            </a:r>
            <a:r>
              <a:rPr lang="en-US" sz="2000" dirty="0"/>
              <a:t> from none to 18be67</a:t>
            </a:r>
          </a:p>
          <a:p>
            <a:r>
              <a:rPr lang="en-US" sz="2000" dirty="0"/>
              <a:t>    (diff output suppressed by </a:t>
            </a:r>
            <a:r>
              <a:rPr lang="en-US" sz="2000" dirty="0" err="1"/>
              <a:t>config</a:t>
            </a:r>
            <a:r>
              <a:rPr lang="en-US" sz="2000" dirty="0"/>
              <a:t>)</a:t>
            </a:r>
          </a:p>
          <a:p>
            <a:r>
              <a:rPr lang="en-US" sz="2000" dirty="0"/>
              <a:t>  </a:t>
            </a:r>
            <a:r>
              <a:rPr lang="en-US" sz="2000" dirty="0" smtClean="0"/>
              <a:t>* template[C:/Users/Administrator/cookbooks/</a:t>
            </a:r>
            <a:r>
              <a:rPr lang="en-US" sz="2000" dirty="0" err="1" smtClean="0"/>
              <a:t>windows_access</a:t>
            </a:r>
            <a:r>
              <a:rPr lang="en-US" sz="2000" dirty="0" smtClean="0"/>
              <a:t>/</a:t>
            </a:r>
            <a:r>
              <a:rPr lang="en-US" sz="2000" dirty="0" err="1" smtClean="0"/>
              <a:t>README.md</a:t>
            </a:r>
            <a:r>
              <a:rPr lang="en-US" sz="2000" dirty="0" smtClean="0"/>
              <a:t>] action </a:t>
            </a:r>
            <a:r>
              <a:rPr lang="en-US" sz="2000" dirty="0" err="1" smtClean="0"/>
              <a:t>create_if_missing</a:t>
            </a:r>
            <a:endParaRPr lang="en-US" sz="2000" dirty="0" smtClean="0"/>
          </a:p>
          <a:p>
            <a:r>
              <a:rPr lang="en-US" sz="2000" dirty="0" smtClean="0"/>
              <a:t>    - create new file C:/Users/Administrator/cookbooks/</a:t>
            </a:r>
            <a:r>
              <a:rPr lang="en-US" sz="2000" dirty="0" err="1" smtClean="0"/>
              <a:t>windows_access</a:t>
            </a:r>
            <a:r>
              <a:rPr lang="en-US" sz="2000" dirty="0" smtClean="0"/>
              <a:t>/</a:t>
            </a:r>
            <a:r>
              <a:rPr lang="en-US" sz="2000" dirty="0" err="1" smtClean="0"/>
              <a:t>README.md</a:t>
            </a:r>
            <a:endParaRPr lang="en-US" sz="2000" dirty="0" smtClean="0"/>
          </a:p>
          <a:p>
            <a:r>
              <a:rPr lang="en-US" sz="2000" dirty="0" smtClean="0"/>
              <a:t>    - update content in file C:/Users/Administrator/cookbooks/</a:t>
            </a:r>
            <a:r>
              <a:rPr lang="en-US" sz="2000" dirty="0" err="1" smtClean="0"/>
              <a:t>windows_access</a:t>
            </a:r>
            <a:r>
              <a:rPr lang="en-US" sz="2000" dirty="0" smtClean="0"/>
              <a:t>/</a:t>
            </a:r>
            <a:r>
              <a:rPr lang="en-US" sz="2000" dirty="0" err="1" smtClean="0"/>
              <a:t>README.md</a:t>
            </a:r>
            <a:r>
              <a:rPr lang="en-US" sz="2000" dirty="0" smtClean="0"/>
              <a:t> from none to 481e5e</a:t>
            </a:r>
            <a:endParaRPr lang="en-US" sz="2000" dirty="0"/>
          </a:p>
        </p:txBody>
      </p:sp>
      <p:sp>
        <p:nvSpPr>
          <p:cNvPr id="3" name="Text Placeholder 2"/>
          <p:cNvSpPr>
            <a:spLocks noGrp="1"/>
          </p:cNvSpPr>
          <p:nvPr>
            <p:ph type="body" sz="quarter" idx="11"/>
          </p:nvPr>
        </p:nvSpPr>
        <p:spPr/>
        <p:txBody>
          <a:bodyPr/>
          <a:lstStyle/>
          <a:p>
            <a:r>
              <a:rPr lang="en-US" dirty="0" smtClean="0"/>
              <a:t>$ chef generate cookbook </a:t>
            </a:r>
            <a:r>
              <a:rPr lang="en-US" dirty="0" err="1" smtClean="0"/>
              <a:t>windows_access</a:t>
            </a:r>
            <a:endParaRPr lang="en-US" dirty="0"/>
          </a:p>
        </p:txBody>
      </p:sp>
      <p:sp>
        <p:nvSpPr>
          <p:cNvPr id="4" name="Content Placeholder 3"/>
          <p:cNvSpPr>
            <a:spLocks noGrp="1"/>
          </p:cNvSpPr>
          <p:nvPr>
            <p:ph sz="quarter" idx="12"/>
          </p:nvPr>
        </p:nvSpPr>
        <p:spPr>
          <a:xfrm>
            <a:off x="1127883" y="3056709"/>
            <a:ext cx="14420850" cy="471319"/>
          </a:xfrm>
        </p:spPr>
        <p:txBody>
          <a:bodyPr/>
          <a:lstStyle/>
          <a:p>
            <a:endParaRPr lang="en-US"/>
          </a:p>
        </p:txBody>
      </p:sp>
      <p:sp>
        <p:nvSpPr>
          <p:cNvPr id="5" name="Title 4"/>
          <p:cNvSpPr>
            <a:spLocks noGrp="1"/>
          </p:cNvSpPr>
          <p:nvPr>
            <p:ph type="title"/>
          </p:nvPr>
        </p:nvSpPr>
        <p:spPr/>
        <p:txBody>
          <a:bodyPr/>
          <a:lstStyle/>
          <a:p>
            <a:r>
              <a:rPr lang="en-US" dirty="0" smtClean="0"/>
              <a:t>GL: Create a Windows Access Cookbook </a:t>
            </a:r>
            <a:endParaRPr lang="en-US" dirty="0"/>
          </a:p>
        </p:txBody>
      </p:sp>
    </p:spTree>
    <p:extLst>
      <p:ext uri="{BB962C8B-B14F-4D97-AF65-F5344CB8AC3E}">
        <p14:creationId xmlns:p14="http://schemas.microsoft.com/office/powerpoint/2010/main" val="880233517"/>
      </p:ext>
    </p:extLst>
  </p:cSld>
  <p:clrMapOvr>
    <a:masterClrMapping/>
  </p:clrMapOvr>
  <p:transition spd="med">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sz="2000" dirty="0"/>
              <a:t>Compiling Cookbooks...</a:t>
            </a:r>
          </a:p>
          <a:p>
            <a:r>
              <a:rPr lang="en-US" sz="2000" dirty="0"/>
              <a:t>Recipe: </a:t>
            </a:r>
            <a:r>
              <a:rPr lang="en-US" sz="2000" dirty="0" err="1"/>
              <a:t>code_generator</a:t>
            </a:r>
            <a:r>
              <a:rPr lang="en-US" sz="2000" dirty="0"/>
              <a:t>::recipe</a:t>
            </a:r>
          </a:p>
          <a:p>
            <a:r>
              <a:rPr lang="en-US" sz="2000" dirty="0"/>
              <a:t>  * directory[./</a:t>
            </a:r>
            <a:r>
              <a:rPr lang="en-US" sz="2000" dirty="0" err="1"/>
              <a:t>windows_access</a:t>
            </a:r>
            <a:r>
              <a:rPr lang="en-US" sz="2000" dirty="0"/>
              <a:t>/spec/unit/recipes] action create (up to date)</a:t>
            </a:r>
          </a:p>
          <a:p>
            <a:r>
              <a:rPr lang="en-US" sz="2000" dirty="0"/>
              <a:t>  * </a:t>
            </a:r>
            <a:r>
              <a:rPr lang="en-US" sz="2000" dirty="0" err="1"/>
              <a:t>cookbook_file</a:t>
            </a:r>
            <a:r>
              <a:rPr lang="en-US" sz="2000" dirty="0"/>
              <a:t>[./</a:t>
            </a:r>
            <a:r>
              <a:rPr lang="en-US" sz="2000" dirty="0" err="1"/>
              <a:t>windows_access</a:t>
            </a:r>
            <a:r>
              <a:rPr lang="en-US" sz="2000" dirty="0"/>
              <a:t>/spec/</a:t>
            </a:r>
            <a:r>
              <a:rPr lang="en-US" sz="2000" dirty="0" err="1"/>
              <a:t>spec_helper.rb</a:t>
            </a:r>
            <a:r>
              <a:rPr lang="en-US" sz="2000" dirty="0"/>
              <a:t>] action </a:t>
            </a:r>
            <a:r>
              <a:rPr lang="en-US" sz="2000" dirty="0" err="1"/>
              <a:t>create_if_missing</a:t>
            </a:r>
            <a:r>
              <a:rPr lang="en-US" sz="2000" dirty="0"/>
              <a:t> (up to date)</a:t>
            </a:r>
          </a:p>
          <a:p>
            <a:r>
              <a:rPr lang="en-US" sz="2000" dirty="0"/>
              <a:t>  * template[./</a:t>
            </a:r>
            <a:r>
              <a:rPr lang="en-US" sz="2000" dirty="0" err="1"/>
              <a:t>windows_access</a:t>
            </a:r>
            <a:r>
              <a:rPr lang="en-US" sz="2000" dirty="0"/>
              <a:t>/spec/unit/recipes/</a:t>
            </a:r>
            <a:r>
              <a:rPr lang="en-US" sz="2000" dirty="0" err="1"/>
              <a:t>authentication_spec.rb</a:t>
            </a:r>
            <a:r>
              <a:rPr lang="en-US" sz="2000" dirty="0"/>
              <a:t>] action </a:t>
            </a:r>
            <a:r>
              <a:rPr lang="en-US" sz="2000" dirty="0" err="1"/>
              <a:t>create_if_missing</a:t>
            </a:r>
            <a:endParaRPr lang="en-US" sz="2000" dirty="0"/>
          </a:p>
          <a:p>
            <a:r>
              <a:rPr lang="en-US" sz="2000" dirty="0"/>
              <a:t>    - create new file ./</a:t>
            </a:r>
            <a:r>
              <a:rPr lang="en-US" sz="2000" dirty="0" err="1"/>
              <a:t>windows_access</a:t>
            </a:r>
            <a:r>
              <a:rPr lang="en-US" sz="2000" dirty="0"/>
              <a:t>/spec/unit/recipes/</a:t>
            </a:r>
            <a:r>
              <a:rPr lang="en-US" sz="2000" dirty="0" err="1"/>
              <a:t>authentication_spec.rb</a:t>
            </a:r>
            <a:endParaRPr lang="en-US" sz="2000" dirty="0"/>
          </a:p>
          <a:p>
            <a:r>
              <a:rPr lang="en-US" sz="2000" dirty="0"/>
              <a:t>    - update content in file ./</a:t>
            </a:r>
            <a:r>
              <a:rPr lang="en-US" sz="2000" dirty="0" err="1"/>
              <a:t>windows_access</a:t>
            </a:r>
            <a:r>
              <a:rPr lang="en-US" sz="2000" dirty="0"/>
              <a:t>/spec/unit/recipes/</a:t>
            </a:r>
            <a:r>
              <a:rPr lang="en-US" sz="2000" dirty="0" err="1"/>
              <a:t>authentication_spec.rb</a:t>
            </a:r>
            <a:r>
              <a:rPr lang="en-US" sz="2000" dirty="0"/>
              <a:t> from none to 021637</a:t>
            </a:r>
          </a:p>
          <a:p>
            <a:r>
              <a:rPr lang="en-US" sz="2000" dirty="0"/>
              <a:t>    (diff output suppressed by </a:t>
            </a:r>
            <a:r>
              <a:rPr lang="en-US" sz="2000" dirty="0" err="1"/>
              <a:t>config</a:t>
            </a:r>
            <a:r>
              <a:rPr lang="en-US" sz="2000" dirty="0"/>
              <a:t>)</a:t>
            </a:r>
          </a:p>
          <a:p>
            <a:r>
              <a:rPr lang="en-US" sz="2000" dirty="0"/>
              <a:t>  * template[./</a:t>
            </a:r>
            <a:r>
              <a:rPr lang="en-US" sz="2000" dirty="0" err="1"/>
              <a:t>windows_access</a:t>
            </a:r>
            <a:r>
              <a:rPr lang="en-US" sz="2000" dirty="0"/>
              <a:t>/recipes/</a:t>
            </a:r>
            <a:r>
              <a:rPr lang="en-US" sz="2000" dirty="0" err="1"/>
              <a:t>authentication.rb</a:t>
            </a:r>
            <a:r>
              <a:rPr lang="en-US" sz="2000" dirty="0"/>
              <a:t>] action create</a:t>
            </a:r>
          </a:p>
          <a:p>
            <a:r>
              <a:rPr lang="en-US" sz="2000" dirty="0"/>
              <a:t>    - create new file ./</a:t>
            </a:r>
            <a:r>
              <a:rPr lang="en-US" sz="2000" dirty="0" err="1"/>
              <a:t>windows_access</a:t>
            </a:r>
            <a:r>
              <a:rPr lang="en-US" sz="2000" dirty="0"/>
              <a:t>/recipes/</a:t>
            </a:r>
            <a:r>
              <a:rPr lang="en-US" sz="2000" dirty="0" err="1"/>
              <a:t>authentication.rb</a:t>
            </a:r>
            <a:endParaRPr lang="en-US" sz="2000" dirty="0"/>
          </a:p>
          <a:p>
            <a:r>
              <a:rPr lang="en-US" sz="2000" dirty="0"/>
              <a:t>    - update content in file ./</a:t>
            </a:r>
            <a:r>
              <a:rPr lang="en-US" sz="2000" dirty="0" err="1"/>
              <a:t>windows_access</a:t>
            </a:r>
            <a:r>
              <a:rPr lang="en-US" sz="2000" dirty="0"/>
              <a:t>/recipes/</a:t>
            </a:r>
            <a:r>
              <a:rPr lang="en-US" sz="2000" dirty="0" err="1"/>
              <a:t>authentication.rb</a:t>
            </a:r>
            <a:r>
              <a:rPr lang="en-US" sz="2000" dirty="0"/>
              <a:t> from none to 11d9b9</a:t>
            </a:r>
          </a:p>
          <a:p>
            <a:r>
              <a:rPr lang="en-US" sz="2000" dirty="0"/>
              <a:t>    (diff output suppressed by </a:t>
            </a:r>
            <a:r>
              <a:rPr lang="en-US" sz="2000" dirty="0" err="1"/>
              <a:t>config</a:t>
            </a:r>
            <a:r>
              <a:rPr lang="en-US" sz="2000" dirty="0"/>
              <a:t>)</a:t>
            </a:r>
          </a:p>
        </p:txBody>
      </p:sp>
      <p:sp>
        <p:nvSpPr>
          <p:cNvPr id="3" name="Text Placeholder 2"/>
          <p:cNvSpPr>
            <a:spLocks noGrp="1"/>
          </p:cNvSpPr>
          <p:nvPr>
            <p:ph type="body" sz="quarter" idx="11"/>
          </p:nvPr>
        </p:nvSpPr>
        <p:spPr/>
        <p:txBody>
          <a:bodyPr/>
          <a:lstStyle/>
          <a:p>
            <a:r>
              <a:rPr lang="en-US" dirty="0" smtClean="0"/>
              <a:t>$ chef generate recipe </a:t>
            </a:r>
            <a:r>
              <a:rPr lang="en-US" dirty="0" err="1" smtClean="0"/>
              <a:t>windows_access</a:t>
            </a:r>
            <a:r>
              <a:rPr lang="en-US" dirty="0" smtClean="0"/>
              <a:t> authentication</a:t>
            </a:r>
            <a:endParaRPr lang="en-US" dirty="0"/>
          </a:p>
        </p:txBody>
      </p:sp>
      <p:sp>
        <p:nvSpPr>
          <p:cNvPr id="4" name="Content Placeholder 3"/>
          <p:cNvSpPr>
            <a:spLocks noGrp="1"/>
          </p:cNvSpPr>
          <p:nvPr>
            <p:ph sz="quarter" idx="12"/>
          </p:nvPr>
        </p:nvSpPr>
        <p:spPr>
          <a:xfrm>
            <a:off x="1127883" y="6596743"/>
            <a:ext cx="14420850" cy="454699"/>
          </a:xfrm>
        </p:spPr>
        <p:txBody>
          <a:bodyPr/>
          <a:lstStyle/>
          <a:p>
            <a:endParaRPr lang="en-US"/>
          </a:p>
        </p:txBody>
      </p:sp>
      <p:sp>
        <p:nvSpPr>
          <p:cNvPr id="5" name="Title 4"/>
          <p:cNvSpPr>
            <a:spLocks noGrp="1"/>
          </p:cNvSpPr>
          <p:nvPr>
            <p:ph type="title"/>
          </p:nvPr>
        </p:nvSpPr>
        <p:spPr/>
        <p:txBody>
          <a:bodyPr/>
          <a:lstStyle/>
          <a:p>
            <a:r>
              <a:rPr lang="en-US" dirty="0" smtClean="0"/>
              <a:t>GL: Create an </a:t>
            </a:r>
            <a:r>
              <a:rPr lang="en-US" dirty="0" smtClean="0"/>
              <a:t>Authentication Recipe</a:t>
            </a:r>
            <a:endParaRPr lang="en-US" dirty="0"/>
          </a:p>
        </p:txBody>
      </p:sp>
    </p:spTree>
    <p:extLst>
      <p:ext uri="{BB962C8B-B14F-4D97-AF65-F5344CB8AC3E}">
        <p14:creationId xmlns:p14="http://schemas.microsoft.com/office/powerpoint/2010/main" val="967322045"/>
      </p:ext>
    </p:extLst>
  </p:cSld>
  <p:clrMapOvr>
    <a:masterClrMapping/>
  </p:clrMapOvr>
  <p:transition spd="med">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GL: Write the </a:t>
            </a:r>
            <a:r>
              <a:rPr lang="en-US" dirty="0" smtClean="0"/>
              <a:t>Authentication </a:t>
            </a:r>
            <a:r>
              <a:rPr lang="en-US" dirty="0" smtClean="0"/>
              <a:t>Recipe</a:t>
            </a:r>
            <a:endParaRPr lang="en-US" dirty="0"/>
          </a:p>
        </p:txBody>
      </p:sp>
      <p:sp>
        <p:nvSpPr>
          <p:cNvPr id="3" name="Content Placeholder 2"/>
          <p:cNvSpPr>
            <a:spLocks noGrp="1"/>
          </p:cNvSpPr>
          <p:nvPr>
            <p:ph sz="quarter" idx="10"/>
          </p:nvPr>
        </p:nvSpPr>
        <p:spPr/>
        <p:txBody>
          <a:bodyPr>
            <a:normAutofit fontScale="92500" lnSpcReduction="10000"/>
          </a:bodyPr>
          <a:lstStyle/>
          <a:p>
            <a:r>
              <a:rPr lang="en-US" dirty="0" smtClean="0"/>
              <a:t># Cookbook Name:: </a:t>
            </a:r>
            <a:r>
              <a:rPr lang="en-US" dirty="0" err="1" smtClean="0"/>
              <a:t>windows_access</a:t>
            </a:r>
            <a:endParaRPr lang="en-US" dirty="0" smtClean="0"/>
          </a:p>
          <a:p>
            <a:r>
              <a:rPr lang="en-US" dirty="0" smtClean="0"/>
              <a:t># Recipe:: authentication</a:t>
            </a:r>
          </a:p>
          <a:p>
            <a:r>
              <a:rPr lang="en-US" dirty="0" smtClean="0"/>
              <a:t># Copyright (c) 2016 The Authors, All Rights Reserved.</a:t>
            </a:r>
          </a:p>
          <a:p>
            <a:endParaRPr lang="en-US" dirty="0"/>
          </a:p>
          <a:p>
            <a:r>
              <a:rPr lang="en-US" dirty="0" err="1" smtClean="0"/>
              <a:t>lsa_key</a:t>
            </a:r>
            <a:r>
              <a:rPr lang="en-US" dirty="0" smtClean="0"/>
              <a:t> = 'HKLM\System\</a:t>
            </a:r>
            <a:r>
              <a:rPr lang="en-US" dirty="0" err="1" smtClean="0"/>
              <a:t>CurrentControlSet</a:t>
            </a:r>
            <a:r>
              <a:rPr lang="en-US" dirty="0" smtClean="0"/>
              <a:t>\Control\</a:t>
            </a:r>
            <a:r>
              <a:rPr lang="en-US" dirty="0" err="1" smtClean="0"/>
              <a:t>Lsa</a:t>
            </a:r>
            <a:r>
              <a:rPr lang="en-US" dirty="0" smtClean="0"/>
              <a:t>'</a:t>
            </a:r>
          </a:p>
          <a:p>
            <a:endParaRPr lang="en-US" dirty="0"/>
          </a:p>
          <a:p>
            <a:r>
              <a:rPr lang="en-US" dirty="0" err="1" smtClean="0"/>
              <a:t>registry_key</a:t>
            </a:r>
            <a:r>
              <a:rPr lang="en-US" dirty="0" smtClean="0"/>
              <a:t> </a:t>
            </a:r>
            <a:r>
              <a:rPr lang="en-US" dirty="0" err="1" smtClean="0"/>
              <a:t>lsa_key</a:t>
            </a:r>
            <a:r>
              <a:rPr lang="en-US" dirty="0" smtClean="0"/>
              <a:t> do</a:t>
            </a:r>
          </a:p>
          <a:p>
            <a:r>
              <a:rPr lang="en-US" dirty="0" smtClean="0"/>
              <a:t>  values [{</a:t>
            </a:r>
          </a:p>
          <a:p>
            <a:r>
              <a:rPr lang="en-US" dirty="0" smtClean="0"/>
              <a:t>    :name =&gt; '</a:t>
            </a:r>
            <a:r>
              <a:rPr lang="en-US" dirty="0" err="1" smtClean="0"/>
              <a:t>LmCompatibilityLevel</a:t>
            </a:r>
            <a:r>
              <a:rPr lang="en-US" dirty="0" smtClean="0"/>
              <a:t>',</a:t>
            </a:r>
          </a:p>
          <a:p>
            <a:r>
              <a:rPr lang="en-US" dirty="0"/>
              <a:t> </a:t>
            </a:r>
            <a:r>
              <a:rPr lang="en-US" dirty="0" smtClean="0"/>
              <a:t>   :type =&gt; :</a:t>
            </a:r>
            <a:r>
              <a:rPr lang="en-US" dirty="0" err="1" smtClean="0"/>
              <a:t>dword</a:t>
            </a:r>
            <a:r>
              <a:rPr lang="en-US" dirty="0" smtClean="0"/>
              <a:t>,</a:t>
            </a:r>
          </a:p>
          <a:p>
            <a:r>
              <a:rPr lang="en-US" dirty="0"/>
              <a:t> </a:t>
            </a:r>
            <a:r>
              <a:rPr lang="en-US" dirty="0" smtClean="0"/>
              <a:t>   :data =&gt; 4</a:t>
            </a:r>
            <a:endParaRPr lang="en-US" dirty="0"/>
          </a:p>
          <a:p>
            <a:r>
              <a:rPr lang="en-US" dirty="0" smtClean="0"/>
              <a:t>  }]</a:t>
            </a:r>
            <a:endParaRPr lang="en-US" dirty="0"/>
          </a:p>
          <a:p>
            <a:r>
              <a:rPr lang="en-US" dirty="0" smtClean="0"/>
              <a:t>end</a:t>
            </a:r>
            <a:endParaRPr lang="en-US" dirty="0"/>
          </a:p>
        </p:txBody>
      </p:sp>
      <p:sp>
        <p:nvSpPr>
          <p:cNvPr id="4" name="Text Placeholder 3"/>
          <p:cNvSpPr>
            <a:spLocks noGrp="1"/>
          </p:cNvSpPr>
          <p:nvPr>
            <p:ph type="body" sz="quarter" idx="11"/>
          </p:nvPr>
        </p:nvSpPr>
        <p:spPr/>
        <p:txBody>
          <a:bodyPr/>
          <a:lstStyle/>
          <a:p>
            <a:r>
              <a:rPr lang="en-US" dirty="0" smtClean="0"/>
              <a:t>~/cookbooks/</a:t>
            </a:r>
            <a:r>
              <a:rPr lang="en-US" dirty="0" err="1" smtClean="0"/>
              <a:t>windows_access</a:t>
            </a:r>
            <a:r>
              <a:rPr lang="en-US" dirty="0" smtClean="0"/>
              <a:t>/recipes/</a:t>
            </a:r>
            <a:r>
              <a:rPr lang="en-US" dirty="0" err="1" smtClean="0"/>
              <a:t>authentication.rb</a:t>
            </a:r>
            <a:endParaRPr lang="en-US" dirty="0"/>
          </a:p>
        </p:txBody>
      </p:sp>
      <p:sp>
        <p:nvSpPr>
          <p:cNvPr id="8" name="Text Placeholder 7"/>
          <p:cNvSpPr>
            <a:spLocks noGrp="1"/>
          </p:cNvSpPr>
          <p:nvPr>
            <p:ph type="body" sz="quarter" idx="13"/>
          </p:nvPr>
        </p:nvSpPr>
        <p:spPr>
          <a:xfrm>
            <a:off x="1135042" y="3788230"/>
            <a:ext cx="14408590" cy="4277128"/>
          </a:xfrm>
        </p:spPr>
        <p:txBody>
          <a:bodyPr/>
          <a:lstStyle/>
          <a:p>
            <a:endParaRPr lang="en-US"/>
          </a:p>
        </p:txBody>
      </p:sp>
    </p:spTree>
    <p:extLst>
      <p:ext uri="{BB962C8B-B14F-4D97-AF65-F5344CB8AC3E}">
        <p14:creationId xmlns:p14="http://schemas.microsoft.com/office/powerpoint/2010/main" val="557582891"/>
      </p:ext>
    </p:extLst>
  </p:cSld>
  <p:clrMapOvr>
    <a:masterClrMapping/>
  </p:clrMapOvr>
  <p:transition spd="med">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00150" y="2292126"/>
            <a:ext cx="14211299" cy="1822674"/>
          </a:xfrm>
        </p:spPr>
        <p:txBody>
          <a:bodyPr>
            <a:normAutofit/>
          </a:bodyPr>
          <a:lstStyle/>
          <a:p>
            <a:r>
              <a:rPr lang="en-US" dirty="0" smtClean="0"/>
              <a:t>Group Lab: Adding a Node to Scan</a:t>
            </a:r>
            <a:endParaRPr lang="en-US" dirty="0"/>
          </a:p>
        </p:txBody>
      </p:sp>
      <p:sp>
        <p:nvSpPr>
          <p:cNvPr id="4" name="Text Placeholder 3"/>
          <p:cNvSpPr>
            <a:spLocks noGrp="1"/>
          </p:cNvSpPr>
          <p:nvPr>
            <p:ph type="body" sz="quarter" idx="10"/>
          </p:nvPr>
        </p:nvSpPr>
        <p:spPr/>
        <p:txBody>
          <a:bodyPr/>
          <a:lstStyle/>
          <a:p>
            <a:pPr marL="342900" indent="-342900">
              <a:buFont typeface="Wingdings" panose="05000000000000000000" pitchFamily="2" charset="2"/>
              <a:buChar char="q"/>
            </a:pPr>
            <a:r>
              <a:rPr lang="en-US" dirty="0" smtClean="0"/>
              <a:t>Add a Windows Node to Scan</a:t>
            </a:r>
          </a:p>
          <a:p>
            <a:pPr marL="342900" indent="-342900">
              <a:buFont typeface="Wingdings" panose="05000000000000000000" pitchFamily="2" charset="2"/>
              <a:buChar char="q"/>
            </a:pPr>
            <a:r>
              <a:rPr lang="en-US" dirty="0" smtClean="0"/>
              <a:t>Test connectivity</a:t>
            </a:r>
          </a:p>
          <a:p>
            <a:endParaRPr lang="en-US" dirty="0" smtClean="0"/>
          </a:p>
          <a:p>
            <a:pPr marL="342900" indent="-342900">
              <a:buFont typeface="Wingdings" panose="05000000000000000000" pitchFamily="2" charset="2"/>
              <a:buChar char="q"/>
            </a:pPr>
            <a:endParaRPr lang="en-US" dirty="0"/>
          </a:p>
        </p:txBody>
      </p:sp>
    </p:spTree>
    <p:extLst>
      <p:ext uri="{BB962C8B-B14F-4D97-AF65-F5344CB8AC3E}">
        <p14:creationId xmlns:p14="http://schemas.microsoft.com/office/powerpoint/2010/main" val="1713764854"/>
      </p:ext>
    </p:extLst>
  </p:cSld>
  <p:clrMapOvr>
    <a:masterClrMapping/>
  </p:clrMapOvr>
  <p:transition spd="med">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GL: Remediating the Issue</a:t>
            </a:r>
            <a:endParaRPr lang="en-US" dirty="0"/>
          </a:p>
        </p:txBody>
      </p:sp>
      <p:sp>
        <p:nvSpPr>
          <p:cNvPr id="3" name="Content Placeholder 2"/>
          <p:cNvSpPr>
            <a:spLocks noGrp="1"/>
          </p:cNvSpPr>
          <p:nvPr>
            <p:ph sz="quarter" idx="11"/>
          </p:nvPr>
        </p:nvSpPr>
        <p:spPr/>
        <p:txBody>
          <a:bodyPr/>
          <a:lstStyle/>
          <a:p>
            <a:endParaRPr lang="en-US"/>
          </a:p>
        </p:txBody>
      </p:sp>
      <p:sp>
        <p:nvSpPr>
          <p:cNvPr id="4" name="Text Placeholder 3"/>
          <p:cNvSpPr>
            <a:spLocks noGrp="1"/>
          </p:cNvSpPr>
          <p:nvPr>
            <p:ph type="body" sz="quarter" idx="10"/>
          </p:nvPr>
        </p:nvSpPr>
        <p:spPr/>
        <p:txBody>
          <a:bodyPr/>
          <a:lstStyle/>
          <a:p>
            <a:pPr marL="342900" indent="-342900">
              <a:buFont typeface="Wingdings" charset="2"/>
              <a:buChar char="ü"/>
            </a:pPr>
            <a:r>
              <a:rPr lang="en-US" dirty="0" smtClean="0"/>
              <a:t>Write a remediation recipe on that node</a:t>
            </a:r>
          </a:p>
          <a:p>
            <a:pPr marL="342900" indent="-342900">
              <a:buFont typeface="Wingdings" charset="2"/>
              <a:buChar char="q"/>
            </a:pPr>
            <a:r>
              <a:rPr lang="en-US" dirty="0" smtClean="0"/>
              <a:t>Test for compliance with </a:t>
            </a:r>
            <a:r>
              <a:rPr lang="en-US" dirty="0" err="1" smtClean="0"/>
              <a:t>InSpec</a:t>
            </a:r>
            <a:r>
              <a:rPr lang="en-US" dirty="0" smtClean="0"/>
              <a:t> from the command line interface (CLI)</a:t>
            </a:r>
          </a:p>
          <a:p>
            <a:pPr marL="342900" indent="-342900">
              <a:buFont typeface="Wingdings" charset="2"/>
              <a:buChar char="q"/>
            </a:pPr>
            <a:r>
              <a:rPr lang="en-US" dirty="0" smtClean="0"/>
              <a:t>Converge the recipe</a:t>
            </a:r>
            <a:endParaRPr lang="en-US" dirty="0"/>
          </a:p>
          <a:p>
            <a:pPr marL="342900" indent="-342900">
              <a:buFont typeface="Wingdings" charset="2"/>
              <a:buChar char="q"/>
            </a:pPr>
            <a:r>
              <a:rPr lang="en-US" dirty="0" smtClean="0"/>
              <a:t>Rescan the node and ensure compliance</a:t>
            </a:r>
          </a:p>
        </p:txBody>
      </p:sp>
    </p:spTree>
    <p:extLst>
      <p:ext uri="{BB962C8B-B14F-4D97-AF65-F5344CB8AC3E}">
        <p14:creationId xmlns:p14="http://schemas.microsoft.com/office/powerpoint/2010/main" val="382445546"/>
      </p:ext>
    </p:extLst>
  </p:cSld>
  <p:clrMapOvr>
    <a:masterClrMapping/>
  </p:clrMapOvr>
  <p:transition spd="med">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803183"/>
            <a:ext cx="14423693" cy="5093260"/>
          </a:xfrm>
        </p:spPr>
        <p:txBody>
          <a:bodyPr/>
          <a:lstStyle/>
          <a:p>
            <a:r>
              <a:rPr lang="en-US" sz="2400" dirty="0" smtClean="0"/>
              <a:t>    Directory:</a:t>
            </a:r>
          </a:p>
          <a:p>
            <a:endParaRPr lang="en-US" sz="2400" dirty="0"/>
          </a:p>
          <a:p>
            <a:r>
              <a:rPr lang="en-US" sz="2400" dirty="0" smtClean="0"/>
              <a:t>C</a:t>
            </a:r>
            <a:r>
              <a:rPr lang="en-US" sz="2400" dirty="0"/>
              <a:t>:\</a:t>
            </a:r>
            <a:r>
              <a:rPr lang="en-US" sz="2400" dirty="0" smtClean="0"/>
              <a:t>Users\Administrator\cookbooks\</a:t>
            </a:r>
            <a:r>
              <a:rPr lang="en-US" sz="2400" dirty="0" err="1" smtClean="0"/>
              <a:t>windows_access</a:t>
            </a:r>
            <a:r>
              <a:rPr lang="en-US" sz="2400" dirty="0" smtClean="0"/>
              <a:t>\test\integration\</a:t>
            </a:r>
            <a:r>
              <a:rPr lang="en-US" sz="2400" dirty="0" err="1" smtClean="0"/>
              <a:t>authentica</a:t>
            </a:r>
            <a:r>
              <a:rPr lang="en-US" sz="2400" dirty="0" smtClean="0"/>
              <a:t>...</a:t>
            </a:r>
            <a:endParaRPr lang="en-US" sz="2400" dirty="0"/>
          </a:p>
          <a:p>
            <a:endParaRPr lang="en-US" sz="2400" dirty="0"/>
          </a:p>
          <a:p>
            <a:endParaRPr lang="en-US" sz="2400" dirty="0"/>
          </a:p>
          <a:p>
            <a:r>
              <a:rPr lang="en-US" sz="2400" dirty="0"/>
              <a:t>Mode                </a:t>
            </a:r>
            <a:r>
              <a:rPr lang="en-US" sz="2400" dirty="0" err="1"/>
              <a:t>LastWriteTime</a:t>
            </a:r>
            <a:r>
              <a:rPr lang="en-US" sz="2400" dirty="0"/>
              <a:t>     Length Name</a:t>
            </a:r>
          </a:p>
          <a:p>
            <a:r>
              <a:rPr lang="en-US" sz="2400" dirty="0"/>
              <a:t>----                -------------     ------ ----</a:t>
            </a:r>
          </a:p>
          <a:p>
            <a:r>
              <a:rPr lang="en-US" sz="2400" dirty="0"/>
              <a:t>d----          2/9/2016   9:06 PM            </a:t>
            </a:r>
            <a:r>
              <a:rPr lang="en-US" sz="2400" dirty="0" err="1"/>
              <a:t>inspec</a:t>
            </a:r>
            <a:endParaRPr lang="en-US" sz="2400" dirty="0"/>
          </a:p>
          <a:p>
            <a:endParaRPr lang="en-US" sz="2400" dirty="0"/>
          </a:p>
        </p:txBody>
      </p:sp>
      <p:sp>
        <p:nvSpPr>
          <p:cNvPr id="3" name="Text Placeholder 2"/>
          <p:cNvSpPr>
            <a:spLocks noGrp="1"/>
          </p:cNvSpPr>
          <p:nvPr>
            <p:ph type="body" sz="quarter" idx="11"/>
          </p:nvPr>
        </p:nvSpPr>
        <p:spPr>
          <a:xfrm>
            <a:off x="1121104" y="1337149"/>
            <a:ext cx="14422528" cy="1262360"/>
          </a:xfrm>
        </p:spPr>
        <p:txBody>
          <a:bodyPr/>
          <a:lstStyle/>
          <a:p>
            <a:r>
              <a:rPr lang="en-US" dirty="0" smtClean="0"/>
              <a:t>$ </a:t>
            </a:r>
            <a:r>
              <a:rPr lang="en-US" dirty="0" err="1" smtClean="0"/>
              <a:t>mkdir</a:t>
            </a:r>
            <a:r>
              <a:rPr lang="en-US" dirty="0" smtClean="0"/>
              <a:t> </a:t>
            </a:r>
            <a:r>
              <a:rPr lang="en-US" dirty="0" err="1" smtClean="0"/>
              <a:t>windows_access</a:t>
            </a:r>
            <a:r>
              <a:rPr lang="en-US" dirty="0" smtClean="0"/>
              <a:t>\test\integration\authentication</a:t>
            </a:r>
          </a:p>
          <a:p>
            <a:r>
              <a:rPr lang="en-US" dirty="0" smtClean="0"/>
              <a:t>$ </a:t>
            </a:r>
            <a:r>
              <a:rPr lang="en-US" dirty="0" err="1" smtClean="0"/>
              <a:t>mkdir</a:t>
            </a:r>
            <a:r>
              <a:rPr lang="en-US" dirty="0" smtClean="0"/>
              <a:t> </a:t>
            </a:r>
            <a:r>
              <a:rPr lang="en-US" dirty="0" err="1" smtClean="0"/>
              <a:t>windows_access</a:t>
            </a:r>
            <a:r>
              <a:rPr lang="en-US" dirty="0" smtClean="0"/>
              <a:t>\test\integration\authentication\</a:t>
            </a:r>
            <a:r>
              <a:rPr lang="en-US" dirty="0" err="1" smtClean="0"/>
              <a:t>inspec</a:t>
            </a:r>
            <a:endParaRPr lang="en-US" dirty="0"/>
          </a:p>
        </p:txBody>
      </p:sp>
      <p:sp>
        <p:nvSpPr>
          <p:cNvPr id="5" name="Title 4"/>
          <p:cNvSpPr>
            <a:spLocks noGrp="1"/>
          </p:cNvSpPr>
          <p:nvPr>
            <p:ph type="title"/>
          </p:nvPr>
        </p:nvSpPr>
        <p:spPr/>
        <p:txBody>
          <a:bodyPr/>
          <a:lstStyle/>
          <a:p>
            <a:r>
              <a:rPr lang="en-US" dirty="0" smtClean="0"/>
              <a:t>GL: Create the `</a:t>
            </a:r>
            <a:r>
              <a:rPr lang="en-US" dirty="0" err="1" smtClean="0"/>
              <a:t>inspec</a:t>
            </a:r>
            <a:r>
              <a:rPr lang="en-US" dirty="0" smtClean="0"/>
              <a:t>` Directory</a:t>
            </a:r>
            <a:endParaRPr lang="en-US" dirty="0"/>
          </a:p>
        </p:txBody>
      </p:sp>
    </p:spTree>
    <p:extLst>
      <p:ext uri="{BB962C8B-B14F-4D97-AF65-F5344CB8AC3E}">
        <p14:creationId xmlns:p14="http://schemas.microsoft.com/office/powerpoint/2010/main" val="1219447048"/>
      </p:ext>
    </p:extLst>
  </p:cSld>
  <p:clrMapOvr>
    <a:masterClrMapping/>
  </p:clrMapOvr>
  <p:transition spd="med">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GL: Create the </a:t>
            </a:r>
            <a:r>
              <a:rPr lang="en-US" dirty="0"/>
              <a:t>`</a:t>
            </a:r>
            <a:r>
              <a:rPr lang="en-US" dirty="0" err="1" smtClean="0"/>
              <a:t>auth</a:t>
            </a:r>
            <a:r>
              <a:rPr lang="en-US" dirty="0" smtClean="0"/>
              <a:t>` Specification File</a:t>
            </a:r>
            <a:endParaRPr lang="en-US" dirty="0"/>
          </a:p>
        </p:txBody>
      </p:sp>
      <p:sp>
        <p:nvSpPr>
          <p:cNvPr id="3" name="Content Placeholder 2"/>
          <p:cNvSpPr>
            <a:spLocks noGrp="1"/>
          </p:cNvSpPr>
          <p:nvPr>
            <p:ph sz="quarter" idx="10"/>
          </p:nvPr>
        </p:nvSpPr>
        <p:spPr/>
        <p:txBody>
          <a:bodyPr>
            <a:normAutofit/>
          </a:bodyPr>
          <a:lstStyle/>
          <a:p>
            <a:r>
              <a:rPr lang="en-US" sz="2400" b="1" dirty="0"/>
              <a:t>rule </a:t>
            </a:r>
            <a:r>
              <a:rPr lang="en-US" sz="2400" b="1" dirty="0" smtClean="0"/>
              <a:t>'windows-base-201' do</a:t>
            </a:r>
          </a:p>
          <a:p>
            <a:r>
              <a:rPr lang="en-US" sz="2400" b="1" dirty="0"/>
              <a:t> </a:t>
            </a:r>
            <a:r>
              <a:rPr lang="en-US" sz="2400" b="1" dirty="0" smtClean="0"/>
              <a:t> impact 1.0</a:t>
            </a:r>
          </a:p>
          <a:p>
            <a:r>
              <a:rPr lang="en-US" sz="2400" b="1" dirty="0"/>
              <a:t> </a:t>
            </a:r>
            <a:r>
              <a:rPr lang="en-US" sz="2400" b="1" dirty="0" smtClean="0"/>
              <a:t> title </a:t>
            </a:r>
            <a:r>
              <a:rPr lang="en-US" sz="2400" b="1" dirty="0"/>
              <a:t>'Strong Windows NTLMv2 Authentication Enabled; Weak LM Disabled'  </a:t>
            </a:r>
            <a:endParaRPr lang="en-US" sz="2400" b="1" dirty="0" smtClean="0"/>
          </a:p>
          <a:p>
            <a:r>
              <a:rPr lang="en-US" sz="2400" b="1" dirty="0"/>
              <a:t> </a:t>
            </a:r>
            <a:r>
              <a:rPr lang="en-US" sz="2400" b="1" dirty="0" smtClean="0"/>
              <a:t> </a:t>
            </a:r>
            <a:r>
              <a:rPr lang="en-US" sz="2400" b="1" dirty="0" err="1" smtClean="0"/>
              <a:t>desc</a:t>
            </a:r>
            <a:r>
              <a:rPr lang="en-US" sz="2400" b="1" dirty="0" smtClean="0"/>
              <a:t> '</a:t>
            </a:r>
          </a:p>
          <a:p>
            <a:r>
              <a:rPr lang="en-US" sz="2400" b="1" dirty="0" smtClean="0"/>
              <a:t>    @</a:t>
            </a:r>
            <a:r>
              <a:rPr lang="en-US" sz="2400" b="1" dirty="0"/>
              <a:t>link: http://</a:t>
            </a:r>
            <a:r>
              <a:rPr lang="en-US" sz="2400" b="1" dirty="0" smtClean="0"/>
              <a:t>support.microsoft.com/en-us/kb/823659</a:t>
            </a:r>
          </a:p>
          <a:p>
            <a:r>
              <a:rPr lang="en-US" sz="2400" b="1" dirty="0" smtClean="0"/>
              <a:t>  </a:t>
            </a:r>
            <a:r>
              <a:rPr lang="en-US" sz="2400" b="1" dirty="0"/>
              <a:t>'  </a:t>
            </a:r>
            <a:endParaRPr lang="en-US" sz="2400" b="1" dirty="0" smtClean="0"/>
          </a:p>
          <a:p>
            <a:r>
              <a:rPr lang="en-US" sz="2400" b="1" dirty="0"/>
              <a:t> </a:t>
            </a:r>
            <a:r>
              <a:rPr lang="en-US" sz="2400" b="1" dirty="0" smtClean="0"/>
              <a:t> describe </a:t>
            </a:r>
            <a:r>
              <a:rPr lang="en-US" sz="2400" b="1" dirty="0" err="1"/>
              <a:t>registry_key</a:t>
            </a:r>
            <a:r>
              <a:rPr lang="en-US" sz="2400" b="1" dirty="0"/>
              <a:t>('HKLM\System\</a:t>
            </a:r>
            <a:r>
              <a:rPr lang="en-US" sz="2400" b="1" dirty="0" err="1"/>
              <a:t>CurrentControlSet</a:t>
            </a:r>
            <a:r>
              <a:rPr lang="en-US" sz="2400" b="1" dirty="0"/>
              <a:t>\Control\</a:t>
            </a:r>
            <a:r>
              <a:rPr lang="en-US" sz="2400" b="1" dirty="0" err="1"/>
              <a:t>Lsa</a:t>
            </a:r>
            <a:r>
              <a:rPr lang="en-US" sz="2400" b="1" dirty="0"/>
              <a:t>') </a:t>
            </a:r>
            <a:r>
              <a:rPr lang="en-US" sz="2400" b="1" dirty="0" smtClean="0"/>
              <a:t>do</a:t>
            </a:r>
          </a:p>
          <a:p>
            <a:r>
              <a:rPr lang="en-US" sz="2400" b="1" dirty="0" smtClean="0"/>
              <a:t>    </a:t>
            </a:r>
            <a:r>
              <a:rPr lang="en-US" sz="2400" b="1" dirty="0"/>
              <a:t>it { should exist </a:t>
            </a:r>
            <a:r>
              <a:rPr lang="en-US" sz="2400" b="1" dirty="0" smtClean="0"/>
              <a:t>}</a:t>
            </a:r>
          </a:p>
          <a:p>
            <a:r>
              <a:rPr lang="en-US" sz="2400" b="1" dirty="0" smtClean="0"/>
              <a:t>    </a:t>
            </a:r>
            <a:r>
              <a:rPr lang="en-US" sz="2400" b="1" dirty="0"/>
              <a:t>its('</a:t>
            </a:r>
            <a:r>
              <a:rPr lang="en-US" sz="2400" b="1" dirty="0" err="1"/>
              <a:t>LmCompatibilityLevel</a:t>
            </a:r>
            <a:r>
              <a:rPr lang="en-US" sz="2400" b="1" dirty="0"/>
              <a:t>') { should </a:t>
            </a:r>
            <a:r>
              <a:rPr lang="en-US" sz="2400" b="1" dirty="0" err="1"/>
              <a:t>eq</a:t>
            </a:r>
            <a:r>
              <a:rPr lang="en-US" sz="2400" b="1" dirty="0"/>
              <a:t> 4 </a:t>
            </a:r>
            <a:r>
              <a:rPr lang="en-US" sz="2400" b="1" dirty="0" smtClean="0"/>
              <a:t>}</a:t>
            </a:r>
          </a:p>
          <a:p>
            <a:r>
              <a:rPr lang="en-US" sz="2400" b="1" dirty="0" smtClean="0"/>
              <a:t>  end</a:t>
            </a:r>
          </a:p>
          <a:p>
            <a:r>
              <a:rPr lang="en-US" sz="2400" b="1" dirty="0" smtClean="0"/>
              <a:t>end</a:t>
            </a:r>
            <a:endParaRPr lang="en-US" sz="2400" b="1" dirty="0"/>
          </a:p>
        </p:txBody>
      </p:sp>
      <p:sp>
        <p:nvSpPr>
          <p:cNvPr id="4" name="Text Placeholder 3"/>
          <p:cNvSpPr>
            <a:spLocks noGrp="1"/>
          </p:cNvSpPr>
          <p:nvPr>
            <p:ph type="body" sz="quarter" idx="11"/>
          </p:nvPr>
        </p:nvSpPr>
        <p:spPr/>
        <p:txBody>
          <a:bodyPr/>
          <a:lstStyle/>
          <a:p>
            <a:r>
              <a:rPr lang="en-US" sz="2400" dirty="0" smtClean="0"/>
              <a:t>~/cookbooks/</a:t>
            </a:r>
            <a:r>
              <a:rPr lang="en-US" sz="2400" dirty="0" err="1" smtClean="0"/>
              <a:t>windows_access</a:t>
            </a:r>
            <a:r>
              <a:rPr lang="en-US" sz="2400" dirty="0" smtClean="0"/>
              <a:t>/test/integration/authentication/</a:t>
            </a:r>
            <a:r>
              <a:rPr lang="en-US" sz="2400" dirty="0" err="1" smtClean="0"/>
              <a:t>inspec</a:t>
            </a:r>
            <a:r>
              <a:rPr lang="en-US" sz="2400" dirty="0" smtClean="0"/>
              <a:t>/</a:t>
            </a:r>
            <a:r>
              <a:rPr lang="en-US" sz="2400" dirty="0" err="1" smtClean="0"/>
              <a:t>auth_spec.rb</a:t>
            </a:r>
            <a:endParaRPr lang="en-US" sz="2400" dirty="0"/>
          </a:p>
        </p:txBody>
      </p:sp>
    </p:spTree>
    <p:extLst>
      <p:ext uri="{BB962C8B-B14F-4D97-AF65-F5344CB8AC3E}">
        <p14:creationId xmlns:p14="http://schemas.microsoft.com/office/powerpoint/2010/main" val="897262047"/>
      </p:ext>
    </p:extLst>
  </p:cSld>
  <p:clrMapOvr>
    <a:masterClrMapping/>
  </p:clrMapOvr>
  <p:transition spd="med">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.F</a:t>
            </a:r>
          </a:p>
          <a:p>
            <a:endParaRPr lang="en-US" dirty="0"/>
          </a:p>
          <a:p>
            <a:r>
              <a:rPr lang="en-US" dirty="0"/>
              <a:t>Failures:</a:t>
            </a:r>
          </a:p>
          <a:p>
            <a:endParaRPr lang="en-US" dirty="0"/>
          </a:p>
          <a:p>
            <a:r>
              <a:rPr lang="en-US" dirty="0"/>
              <a:t>  1) Registry Key HKLM\System\</a:t>
            </a:r>
            <a:r>
              <a:rPr lang="en-US" dirty="0" err="1"/>
              <a:t>CurrentControlSet</a:t>
            </a:r>
            <a:r>
              <a:rPr lang="en-US" dirty="0"/>
              <a:t>\Control\</a:t>
            </a:r>
            <a:r>
              <a:rPr lang="en-US" dirty="0" err="1"/>
              <a:t>Lsa</a:t>
            </a:r>
            <a:r>
              <a:rPr lang="en-US" dirty="0"/>
              <a:t> </a:t>
            </a:r>
            <a:r>
              <a:rPr lang="en-US" dirty="0" err="1"/>
              <a:t>LmCompatibilityLevel</a:t>
            </a:r>
            <a:r>
              <a:rPr lang="en-US" dirty="0"/>
              <a:t> should </a:t>
            </a:r>
            <a:r>
              <a:rPr lang="en-US" dirty="0" err="1"/>
              <a:t>eq</a:t>
            </a:r>
            <a:r>
              <a:rPr lang="en-US" dirty="0"/>
              <a:t> 4</a:t>
            </a:r>
          </a:p>
          <a:p>
            <a:r>
              <a:rPr lang="en-US" dirty="0"/>
              <a:t>     Failure/Error: its('</a:t>
            </a:r>
            <a:r>
              <a:rPr lang="en-US" dirty="0" err="1"/>
              <a:t>LmCompatibilityLevel</a:t>
            </a:r>
            <a:r>
              <a:rPr lang="en-US" dirty="0"/>
              <a:t>') { should </a:t>
            </a:r>
            <a:r>
              <a:rPr lang="en-US" dirty="0" err="1"/>
              <a:t>eq</a:t>
            </a:r>
            <a:r>
              <a:rPr lang="en-US" dirty="0"/>
              <a:t> 4 }</a:t>
            </a:r>
          </a:p>
          <a:p>
            <a:endParaRPr lang="en-US" dirty="0"/>
          </a:p>
          <a:p>
            <a:r>
              <a:rPr lang="en-US" dirty="0"/>
              <a:t>       expected: 4</a:t>
            </a:r>
          </a:p>
          <a:p>
            <a:r>
              <a:rPr lang="en-US" dirty="0"/>
              <a:t>            got: </a:t>
            </a:r>
            <a:r>
              <a:rPr lang="en-US" dirty="0" smtClean="0"/>
              <a:t>nil</a:t>
            </a:r>
            <a:endParaRPr lang="en-US" dirty="0"/>
          </a:p>
        </p:txBody>
      </p:sp>
      <p:sp>
        <p:nvSpPr>
          <p:cNvPr id="3" name="Text Placeholder 2"/>
          <p:cNvSpPr>
            <a:spLocks noGrp="1"/>
          </p:cNvSpPr>
          <p:nvPr>
            <p:ph type="body" sz="quarter" idx="11"/>
          </p:nvPr>
        </p:nvSpPr>
        <p:spPr/>
        <p:txBody>
          <a:bodyPr/>
          <a:lstStyle/>
          <a:p>
            <a:r>
              <a:rPr lang="en-US" sz="2400" dirty="0" smtClean="0"/>
              <a:t>$ </a:t>
            </a:r>
            <a:r>
              <a:rPr lang="en-US" sz="2400" dirty="0" err="1" smtClean="0"/>
              <a:t>inspec</a:t>
            </a:r>
            <a:r>
              <a:rPr lang="en-US" sz="2400" dirty="0" smtClean="0"/>
              <a:t> exec ~\cookbooks\</a:t>
            </a:r>
            <a:r>
              <a:rPr lang="en-US" sz="2400" dirty="0" err="1" smtClean="0"/>
              <a:t>windows_access</a:t>
            </a:r>
            <a:r>
              <a:rPr lang="en-US" sz="2400" dirty="0" smtClean="0"/>
              <a:t>\test\integration\authentication\</a:t>
            </a:r>
            <a:r>
              <a:rPr lang="en-US" sz="2400" dirty="0" err="1" smtClean="0"/>
              <a:t>inspec</a:t>
            </a:r>
            <a:r>
              <a:rPr lang="en-US" sz="2400" dirty="0" smtClean="0"/>
              <a:t>\</a:t>
            </a:r>
            <a:r>
              <a:rPr lang="en-US" sz="2400" dirty="0" err="1" smtClean="0"/>
              <a:t>auth_spec.rb</a:t>
            </a:r>
            <a:endParaRPr lang="en-US" sz="2400" dirty="0"/>
          </a:p>
        </p:txBody>
      </p:sp>
      <p:sp>
        <p:nvSpPr>
          <p:cNvPr id="4" name="Content Placeholder 3"/>
          <p:cNvSpPr>
            <a:spLocks noGrp="1"/>
          </p:cNvSpPr>
          <p:nvPr>
            <p:ph sz="quarter" idx="12"/>
          </p:nvPr>
        </p:nvSpPr>
        <p:spPr>
          <a:xfrm>
            <a:off x="1127883" y="5357761"/>
            <a:ext cx="14420850" cy="557213"/>
          </a:xfrm>
        </p:spPr>
        <p:txBody>
          <a:bodyPr/>
          <a:lstStyle/>
          <a:p>
            <a:endParaRPr lang="en-US"/>
          </a:p>
        </p:txBody>
      </p:sp>
      <p:sp>
        <p:nvSpPr>
          <p:cNvPr id="5" name="Title 4"/>
          <p:cNvSpPr>
            <a:spLocks noGrp="1"/>
          </p:cNvSpPr>
          <p:nvPr>
            <p:ph type="title"/>
          </p:nvPr>
        </p:nvSpPr>
        <p:spPr/>
        <p:txBody>
          <a:bodyPr/>
          <a:lstStyle/>
          <a:p>
            <a:r>
              <a:rPr lang="en-US" dirty="0" smtClean="0"/>
              <a:t>GL: Run </a:t>
            </a:r>
            <a:r>
              <a:rPr lang="en-US" dirty="0"/>
              <a:t>InSpec from the CLI</a:t>
            </a:r>
            <a:endParaRPr lang="en-US" dirty="0"/>
          </a:p>
        </p:txBody>
      </p:sp>
    </p:spTree>
    <p:extLst>
      <p:ext uri="{BB962C8B-B14F-4D97-AF65-F5344CB8AC3E}">
        <p14:creationId xmlns:p14="http://schemas.microsoft.com/office/powerpoint/2010/main" val="1378283869"/>
      </p:ext>
    </p:extLst>
  </p:cSld>
  <p:clrMapOvr>
    <a:masterClrMapping/>
  </p:clrMapOvr>
  <p:transition spd="med">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GL: Remediating the Issue</a:t>
            </a:r>
            <a:endParaRPr lang="en-US" dirty="0"/>
          </a:p>
        </p:txBody>
      </p:sp>
      <p:sp>
        <p:nvSpPr>
          <p:cNvPr id="3" name="Content Placeholder 2"/>
          <p:cNvSpPr>
            <a:spLocks noGrp="1"/>
          </p:cNvSpPr>
          <p:nvPr>
            <p:ph sz="quarter" idx="11"/>
          </p:nvPr>
        </p:nvSpPr>
        <p:spPr/>
        <p:txBody>
          <a:bodyPr/>
          <a:lstStyle/>
          <a:p>
            <a:endParaRPr lang="en-US"/>
          </a:p>
        </p:txBody>
      </p:sp>
      <p:sp>
        <p:nvSpPr>
          <p:cNvPr id="4" name="Text Placeholder 3"/>
          <p:cNvSpPr>
            <a:spLocks noGrp="1"/>
          </p:cNvSpPr>
          <p:nvPr>
            <p:ph type="body" sz="quarter" idx="10"/>
          </p:nvPr>
        </p:nvSpPr>
        <p:spPr/>
        <p:txBody>
          <a:bodyPr/>
          <a:lstStyle/>
          <a:p>
            <a:pPr marL="342900" indent="-342900">
              <a:buFont typeface="Wingdings" charset="2"/>
              <a:buChar char="ü"/>
            </a:pPr>
            <a:r>
              <a:rPr lang="en-US" dirty="0"/>
              <a:t>Write a remediation recipe on that node</a:t>
            </a:r>
          </a:p>
          <a:p>
            <a:pPr marL="342900" indent="-342900">
              <a:buFont typeface="Wingdings" charset="2"/>
              <a:buChar char="ü"/>
            </a:pPr>
            <a:r>
              <a:rPr lang="en-US" dirty="0" smtClean="0"/>
              <a:t>Test for compliance with </a:t>
            </a:r>
            <a:r>
              <a:rPr lang="en-US" dirty="0" err="1" smtClean="0"/>
              <a:t>InSpec</a:t>
            </a:r>
            <a:r>
              <a:rPr lang="en-US" dirty="0" smtClean="0"/>
              <a:t> from the command line interface (CLI)</a:t>
            </a:r>
          </a:p>
          <a:p>
            <a:pPr marL="342900" indent="-342900">
              <a:buFont typeface="Wingdings" charset="2"/>
              <a:buChar char="q"/>
            </a:pPr>
            <a:r>
              <a:rPr lang="en-US" dirty="0" smtClean="0"/>
              <a:t>Converge the recipe</a:t>
            </a:r>
            <a:endParaRPr lang="en-US" dirty="0"/>
          </a:p>
          <a:p>
            <a:pPr marL="342900" indent="-342900">
              <a:buFont typeface="Wingdings" charset="2"/>
              <a:buChar char="q"/>
            </a:pPr>
            <a:r>
              <a:rPr lang="en-US" dirty="0" smtClean="0"/>
              <a:t>Rescan the node and ensure compliance</a:t>
            </a:r>
          </a:p>
        </p:txBody>
      </p:sp>
    </p:spTree>
    <p:extLst>
      <p:ext uri="{BB962C8B-B14F-4D97-AF65-F5344CB8AC3E}">
        <p14:creationId xmlns:p14="http://schemas.microsoft.com/office/powerpoint/2010/main" val="442479427"/>
      </p:ext>
    </p:extLst>
  </p:cSld>
  <p:clrMapOvr>
    <a:masterClrMapping/>
  </p:clrMapOvr>
  <p:transition spd="med">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sz="2400" dirty="0"/>
              <a:t>Synchronizing Cookbooks:</a:t>
            </a:r>
          </a:p>
          <a:p>
            <a:r>
              <a:rPr lang="en-US" sz="2400" dirty="0"/>
              <a:t>  - </a:t>
            </a:r>
            <a:r>
              <a:rPr lang="en-US" sz="2400" dirty="0" err="1"/>
              <a:t>windows_access</a:t>
            </a:r>
            <a:r>
              <a:rPr lang="en-US" sz="2400" dirty="0"/>
              <a:t> (0.1.0)</a:t>
            </a:r>
          </a:p>
          <a:p>
            <a:r>
              <a:rPr lang="en-US" sz="2400" dirty="0"/>
              <a:t>Compiling Cookbooks...</a:t>
            </a:r>
          </a:p>
          <a:p>
            <a:r>
              <a:rPr lang="en-US" sz="2400" dirty="0"/>
              <a:t>Converging 1 resources</a:t>
            </a:r>
          </a:p>
          <a:p>
            <a:r>
              <a:rPr lang="en-US" sz="2400" dirty="0"/>
              <a:t>Recipe: </a:t>
            </a:r>
            <a:r>
              <a:rPr lang="en-US" sz="2400" dirty="0" err="1"/>
              <a:t>windows_access</a:t>
            </a:r>
            <a:r>
              <a:rPr lang="en-US" sz="2400" dirty="0"/>
              <a:t>::authentication</a:t>
            </a:r>
          </a:p>
          <a:p>
            <a:r>
              <a:rPr lang="en-US" sz="2400" dirty="0"/>
              <a:t>  * </a:t>
            </a:r>
            <a:r>
              <a:rPr lang="en-US" sz="2400" dirty="0" err="1"/>
              <a:t>registry_key</a:t>
            </a:r>
            <a:r>
              <a:rPr lang="en-US" sz="2400" dirty="0"/>
              <a:t>[HKLM\System\</a:t>
            </a:r>
            <a:r>
              <a:rPr lang="en-US" sz="2400" dirty="0" err="1"/>
              <a:t>CurrentControlSet</a:t>
            </a:r>
            <a:r>
              <a:rPr lang="en-US" sz="2400" dirty="0"/>
              <a:t>\Control\</a:t>
            </a:r>
            <a:r>
              <a:rPr lang="en-US" sz="2400" dirty="0" err="1"/>
              <a:t>Lsa</a:t>
            </a:r>
            <a:r>
              <a:rPr lang="en-US" sz="2400" dirty="0"/>
              <a:t>] action create</a:t>
            </a:r>
          </a:p>
          <a:p>
            <a:r>
              <a:rPr lang="en-US" sz="2400" dirty="0"/>
              <a:t>    - set value {:name=&gt;"</a:t>
            </a:r>
            <a:r>
              <a:rPr lang="en-US" sz="2400" dirty="0" err="1"/>
              <a:t>LmCompatibilityLevel</a:t>
            </a:r>
            <a:r>
              <a:rPr lang="en-US" sz="2400" dirty="0"/>
              <a:t>", :type=&gt;:</a:t>
            </a:r>
            <a:r>
              <a:rPr lang="en-US" sz="2400" dirty="0" err="1"/>
              <a:t>dword</a:t>
            </a:r>
            <a:r>
              <a:rPr lang="en-US" sz="2400" dirty="0"/>
              <a:t>, :data=&gt;4}</a:t>
            </a:r>
          </a:p>
          <a:p>
            <a:endParaRPr lang="en-US" sz="2400" dirty="0"/>
          </a:p>
          <a:p>
            <a:r>
              <a:rPr lang="en-US" sz="2400" dirty="0"/>
              <a:t>Running handlers:</a:t>
            </a:r>
          </a:p>
          <a:p>
            <a:r>
              <a:rPr lang="en-US" sz="2400" dirty="0"/>
              <a:t>Running handlers complete</a:t>
            </a:r>
          </a:p>
          <a:p>
            <a:r>
              <a:rPr lang="en-US" sz="2400" dirty="0"/>
              <a:t>Chef Client finished, 1/1 resources updated in 11 seconds</a:t>
            </a:r>
          </a:p>
        </p:txBody>
      </p:sp>
      <p:sp>
        <p:nvSpPr>
          <p:cNvPr id="3" name="Text Placeholder 2"/>
          <p:cNvSpPr>
            <a:spLocks noGrp="1"/>
          </p:cNvSpPr>
          <p:nvPr>
            <p:ph type="body" sz="quarter" idx="11"/>
          </p:nvPr>
        </p:nvSpPr>
        <p:spPr/>
        <p:txBody>
          <a:bodyPr/>
          <a:lstStyle/>
          <a:p>
            <a:r>
              <a:rPr lang="en-US" sz="2400" dirty="0" smtClean="0"/>
              <a:t>$ chef-client --local-mode -r 'recipe[</a:t>
            </a:r>
            <a:r>
              <a:rPr lang="en-US" sz="2400" dirty="0" err="1" smtClean="0"/>
              <a:t>windows_access</a:t>
            </a:r>
            <a:r>
              <a:rPr lang="en-US" sz="2400" dirty="0" smtClean="0"/>
              <a:t>::authentication]'</a:t>
            </a:r>
            <a:endParaRPr lang="en-US" sz="2400" dirty="0"/>
          </a:p>
        </p:txBody>
      </p:sp>
      <p:sp>
        <p:nvSpPr>
          <p:cNvPr id="4" name="Content Placeholder 3"/>
          <p:cNvSpPr>
            <a:spLocks noGrp="1"/>
          </p:cNvSpPr>
          <p:nvPr>
            <p:ph sz="quarter" idx="12"/>
          </p:nvPr>
        </p:nvSpPr>
        <p:spPr>
          <a:xfrm>
            <a:off x="1122782" y="4618590"/>
            <a:ext cx="14420850" cy="972313"/>
          </a:xfrm>
        </p:spPr>
        <p:txBody>
          <a:bodyPr/>
          <a:lstStyle/>
          <a:p>
            <a:endParaRPr lang="en-US" dirty="0"/>
          </a:p>
        </p:txBody>
      </p:sp>
      <p:sp>
        <p:nvSpPr>
          <p:cNvPr id="5" name="Title 4"/>
          <p:cNvSpPr>
            <a:spLocks noGrp="1"/>
          </p:cNvSpPr>
          <p:nvPr>
            <p:ph type="title"/>
          </p:nvPr>
        </p:nvSpPr>
        <p:spPr/>
        <p:txBody>
          <a:bodyPr/>
          <a:lstStyle/>
          <a:p>
            <a:r>
              <a:rPr lang="en-US" dirty="0" smtClean="0"/>
              <a:t>GL: Converge the Recipe</a:t>
            </a:r>
            <a:endParaRPr lang="en-US" dirty="0"/>
          </a:p>
        </p:txBody>
      </p:sp>
    </p:spTree>
    <p:extLst>
      <p:ext uri="{BB962C8B-B14F-4D97-AF65-F5344CB8AC3E}">
        <p14:creationId xmlns:p14="http://schemas.microsoft.com/office/powerpoint/2010/main" val="1451475051"/>
      </p:ext>
    </p:extLst>
  </p:cSld>
  <p:clrMapOvr>
    <a:masterClrMapping/>
  </p:clrMapOvr>
  <p:transition spd="med">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a:t>
            </a:r>
          </a:p>
          <a:p>
            <a:endParaRPr lang="en-US" dirty="0"/>
          </a:p>
          <a:p>
            <a:r>
              <a:rPr lang="en-US" dirty="0"/>
              <a:t>Finished in 2.16 seconds (files took 2.48 seconds to load)</a:t>
            </a:r>
          </a:p>
          <a:p>
            <a:r>
              <a:rPr lang="en-US" dirty="0"/>
              <a:t>2 examples, 0 failures</a:t>
            </a:r>
          </a:p>
        </p:txBody>
      </p:sp>
      <p:sp>
        <p:nvSpPr>
          <p:cNvPr id="3" name="Text Placeholder 2"/>
          <p:cNvSpPr>
            <a:spLocks noGrp="1"/>
          </p:cNvSpPr>
          <p:nvPr>
            <p:ph type="body" sz="quarter" idx="11"/>
          </p:nvPr>
        </p:nvSpPr>
        <p:spPr/>
        <p:txBody>
          <a:bodyPr/>
          <a:lstStyle/>
          <a:p>
            <a:r>
              <a:rPr lang="en-US" sz="2400" dirty="0" smtClean="0"/>
              <a:t>$ </a:t>
            </a:r>
            <a:r>
              <a:rPr lang="en-US" sz="2400" dirty="0" err="1" smtClean="0"/>
              <a:t>inspec</a:t>
            </a:r>
            <a:r>
              <a:rPr lang="en-US" sz="2400" dirty="0" smtClean="0"/>
              <a:t> exec ~\cookbooks\</a:t>
            </a:r>
            <a:r>
              <a:rPr lang="en-US" sz="2400" dirty="0" err="1" smtClean="0"/>
              <a:t>windows_access</a:t>
            </a:r>
            <a:r>
              <a:rPr lang="en-US" sz="2400" dirty="0" smtClean="0"/>
              <a:t>\test\integration\authentication\</a:t>
            </a:r>
            <a:r>
              <a:rPr lang="en-US" sz="2400" dirty="0" err="1" smtClean="0"/>
              <a:t>inspec</a:t>
            </a:r>
            <a:r>
              <a:rPr lang="en-US" sz="2400" dirty="0" smtClean="0"/>
              <a:t>\</a:t>
            </a:r>
            <a:r>
              <a:rPr lang="en-US" sz="2400" dirty="0" err="1" smtClean="0"/>
              <a:t>auth_spec.rb</a:t>
            </a:r>
            <a:endParaRPr lang="en-US" sz="2400" dirty="0"/>
          </a:p>
        </p:txBody>
      </p:sp>
      <p:sp>
        <p:nvSpPr>
          <p:cNvPr id="4" name="Content Placeholder 3"/>
          <p:cNvSpPr>
            <a:spLocks noGrp="1"/>
          </p:cNvSpPr>
          <p:nvPr>
            <p:ph sz="quarter" idx="12"/>
          </p:nvPr>
        </p:nvSpPr>
        <p:spPr>
          <a:xfrm>
            <a:off x="1127883" y="3855532"/>
            <a:ext cx="14420850" cy="557213"/>
          </a:xfrm>
        </p:spPr>
        <p:txBody>
          <a:bodyPr/>
          <a:lstStyle/>
          <a:p>
            <a:endParaRPr lang="en-US"/>
          </a:p>
        </p:txBody>
      </p:sp>
      <p:sp>
        <p:nvSpPr>
          <p:cNvPr id="5" name="Title 4"/>
          <p:cNvSpPr>
            <a:spLocks noGrp="1"/>
          </p:cNvSpPr>
          <p:nvPr>
            <p:ph type="title"/>
          </p:nvPr>
        </p:nvSpPr>
        <p:spPr/>
        <p:txBody>
          <a:bodyPr/>
          <a:lstStyle/>
          <a:p>
            <a:r>
              <a:rPr lang="en-US" dirty="0" smtClean="0"/>
              <a:t>GL: Run </a:t>
            </a:r>
            <a:r>
              <a:rPr lang="en-US" dirty="0"/>
              <a:t>InSpec from the CLI</a:t>
            </a:r>
            <a:endParaRPr lang="en-US" dirty="0"/>
          </a:p>
        </p:txBody>
      </p:sp>
    </p:spTree>
    <p:extLst>
      <p:ext uri="{BB962C8B-B14F-4D97-AF65-F5344CB8AC3E}">
        <p14:creationId xmlns:p14="http://schemas.microsoft.com/office/powerpoint/2010/main" val="452673072"/>
      </p:ext>
    </p:extLst>
  </p:cSld>
  <p:clrMapOvr>
    <a:masterClrMapping/>
  </p:clrMapOvr>
  <p:transition spd="med">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GL: Remediating the Issue</a:t>
            </a:r>
            <a:endParaRPr lang="en-US" dirty="0"/>
          </a:p>
        </p:txBody>
      </p:sp>
      <p:sp>
        <p:nvSpPr>
          <p:cNvPr id="3" name="Content Placeholder 2"/>
          <p:cNvSpPr>
            <a:spLocks noGrp="1"/>
          </p:cNvSpPr>
          <p:nvPr>
            <p:ph sz="quarter" idx="11"/>
          </p:nvPr>
        </p:nvSpPr>
        <p:spPr/>
        <p:txBody>
          <a:bodyPr/>
          <a:lstStyle/>
          <a:p>
            <a:endParaRPr lang="en-US"/>
          </a:p>
        </p:txBody>
      </p:sp>
      <p:sp>
        <p:nvSpPr>
          <p:cNvPr id="4" name="Text Placeholder 3"/>
          <p:cNvSpPr>
            <a:spLocks noGrp="1"/>
          </p:cNvSpPr>
          <p:nvPr>
            <p:ph type="body" sz="quarter" idx="10"/>
          </p:nvPr>
        </p:nvSpPr>
        <p:spPr/>
        <p:txBody>
          <a:bodyPr/>
          <a:lstStyle/>
          <a:p>
            <a:pPr marL="342900" indent="-342900">
              <a:buFont typeface="Wingdings" charset="2"/>
              <a:buChar char="ü"/>
            </a:pPr>
            <a:r>
              <a:rPr lang="en-US" dirty="0"/>
              <a:t>Write a remediation recipe on that node</a:t>
            </a:r>
          </a:p>
          <a:p>
            <a:pPr marL="342900" indent="-342900">
              <a:buFont typeface="Wingdings" charset="2"/>
              <a:buChar char="ü"/>
            </a:pPr>
            <a:r>
              <a:rPr lang="en-US" dirty="0" smtClean="0"/>
              <a:t>Test for compliance with </a:t>
            </a:r>
            <a:r>
              <a:rPr lang="en-US" dirty="0" err="1" smtClean="0"/>
              <a:t>InSpec</a:t>
            </a:r>
            <a:r>
              <a:rPr lang="en-US" dirty="0" smtClean="0"/>
              <a:t> from the command line interface (CLI)</a:t>
            </a:r>
          </a:p>
          <a:p>
            <a:pPr marL="342900" indent="-342900">
              <a:buFont typeface="Wingdings" charset="2"/>
              <a:buChar char="ü"/>
            </a:pPr>
            <a:r>
              <a:rPr lang="en-US" dirty="0" smtClean="0"/>
              <a:t>Converge the recipe</a:t>
            </a:r>
            <a:endParaRPr lang="en-US" dirty="0"/>
          </a:p>
          <a:p>
            <a:pPr marL="342900" indent="-342900">
              <a:buFont typeface="Wingdings" charset="2"/>
              <a:buChar char="q"/>
            </a:pPr>
            <a:r>
              <a:rPr lang="en-US" dirty="0" smtClean="0"/>
              <a:t>Rescan the node and ensure compliance</a:t>
            </a:r>
          </a:p>
        </p:txBody>
      </p:sp>
    </p:spTree>
    <p:extLst>
      <p:ext uri="{BB962C8B-B14F-4D97-AF65-F5344CB8AC3E}">
        <p14:creationId xmlns:p14="http://schemas.microsoft.com/office/powerpoint/2010/main" val="271518368"/>
      </p:ext>
    </p:extLst>
  </p:cSld>
  <p:clrMapOvr>
    <a:masterClrMapping/>
  </p:clrMapOvr>
  <p:transition spd="med">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GL: Running a Scan</a:t>
            </a:r>
            <a:endParaRPr lang="en-US" dirty="0"/>
          </a:p>
        </p:txBody>
      </p:sp>
      <p:sp>
        <p:nvSpPr>
          <p:cNvPr id="3" name="Text Placeholder 2"/>
          <p:cNvSpPr>
            <a:spLocks noGrp="1"/>
          </p:cNvSpPr>
          <p:nvPr>
            <p:ph type="body" sz="quarter" idx="12"/>
          </p:nvPr>
        </p:nvSpPr>
        <p:spPr>
          <a:xfrm>
            <a:off x="650040" y="1856198"/>
            <a:ext cx="4798260" cy="5345953"/>
          </a:xfrm>
        </p:spPr>
        <p:txBody>
          <a:bodyPr/>
          <a:lstStyle/>
          <a:p>
            <a:pPr marL="514350" indent="-514350">
              <a:buFont typeface="+mj-lt"/>
              <a:buAutoNum type="arabicPeriod"/>
            </a:pPr>
            <a:r>
              <a:rPr lang="en-US" dirty="0"/>
              <a:t>Click the </a:t>
            </a:r>
            <a:r>
              <a:rPr lang="en-US" b="1" dirty="0"/>
              <a:t>check box </a:t>
            </a:r>
            <a:r>
              <a:rPr lang="en-US" dirty="0"/>
              <a:t>next to your node and then click the </a:t>
            </a:r>
            <a:r>
              <a:rPr lang="en-US" b="1" dirty="0" smtClean="0"/>
              <a:t>Scan </a:t>
            </a:r>
            <a:r>
              <a:rPr lang="en-US" dirty="0" smtClean="0"/>
              <a:t>button</a:t>
            </a:r>
            <a:r>
              <a:rPr lang="en-US" dirty="0"/>
              <a:t>.</a:t>
            </a:r>
          </a:p>
          <a:p>
            <a:pPr marL="514350" indent="-514350">
              <a:buFont typeface="+mj-lt"/>
              <a:buAutoNum type="arabicPeriod"/>
            </a:pPr>
            <a:endParaRPr lang="en-US" dirty="0"/>
          </a:p>
          <a:p>
            <a:pPr marL="514350" indent="-514350">
              <a:buFont typeface="+mj-lt"/>
              <a:buAutoNum type="arabicPeriod"/>
            </a:pPr>
            <a:endParaRPr lang="en-US" dirty="0" smtClean="0"/>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endParaRPr lang="en-US" dirty="0"/>
          </a:p>
        </p:txBody>
      </p:sp>
      <p:pic>
        <p:nvPicPr>
          <p:cNvPr id="4" name="Picture 3"/>
          <p:cNvPicPr>
            <a:picLocks noChangeAspect="1"/>
          </p:cNvPicPr>
          <p:nvPr/>
        </p:nvPicPr>
        <p:blipFill>
          <a:blip r:embed="rId2"/>
          <a:stretch>
            <a:fillRect/>
          </a:stretch>
        </p:blipFill>
        <p:spPr>
          <a:xfrm>
            <a:off x="5548341" y="2061553"/>
            <a:ext cx="10493691" cy="3171928"/>
          </a:xfrm>
          <a:prstGeom prst="rect">
            <a:avLst/>
          </a:prstGeom>
          <a:ln>
            <a:solidFill>
              <a:schemeClr val="accent1"/>
            </a:solidFill>
          </a:ln>
        </p:spPr>
      </p:pic>
    </p:spTree>
    <p:extLst>
      <p:ext uri="{BB962C8B-B14F-4D97-AF65-F5344CB8AC3E}">
        <p14:creationId xmlns:p14="http://schemas.microsoft.com/office/powerpoint/2010/main" val="1250073360"/>
      </p:ext>
    </p:extLst>
  </p:cSld>
  <p:clrMapOvr>
    <a:masterClrMapping/>
  </p:clrMapOvr>
  <p:transition spd="med">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stretch>
            <a:fillRect/>
          </a:stretch>
        </p:blipFill>
        <p:spPr>
          <a:xfrm>
            <a:off x="9314065" y="304800"/>
            <a:ext cx="5345299" cy="7885889"/>
          </a:xfrm>
          <a:prstGeom prst="rect">
            <a:avLst/>
          </a:prstGeom>
          <a:ln>
            <a:solidFill>
              <a:schemeClr val="accent1"/>
            </a:solidFill>
          </a:ln>
        </p:spPr>
      </p:pic>
      <p:sp>
        <p:nvSpPr>
          <p:cNvPr id="2" name="Title 1"/>
          <p:cNvSpPr>
            <a:spLocks noGrp="1"/>
          </p:cNvSpPr>
          <p:nvPr>
            <p:ph type="title"/>
          </p:nvPr>
        </p:nvSpPr>
        <p:spPr/>
        <p:txBody>
          <a:bodyPr/>
          <a:lstStyle/>
          <a:p>
            <a:r>
              <a:rPr lang="en-US" dirty="0" smtClean="0"/>
              <a:t>GL: Running a Scan</a:t>
            </a:r>
            <a:endParaRPr lang="en-US" dirty="0"/>
          </a:p>
        </p:txBody>
      </p:sp>
      <p:sp>
        <p:nvSpPr>
          <p:cNvPr id="3" name="Text Placeholder 2"/>
          <p:cNvSpPr>
            <a:spLocks noGrp="1"/>
          </p:cNvSpPr>
          <p:nvPr>
            <p:ph type="body" sz="quarter" idx="12"/>
          </p:nvPr>
        </p:nvSpPr>
        <p:spPr>
          <a:xfrm>
            <a:off x="650040" y="1856198"/>
            <a:ext cx="4798260" cy="5345953"/>
          </a:xfrm>
        </p:spPr>
        <p:txBody>
          <a:bodyPr/>
          <a:lstStyle/>
          <a:p>
            <a:pPr marL="514350" indent="-514350">
              <a:buFont typeface="+mj-lt"/>
              <a:buAutoNum type="arabicPeriod" startAt="2"/>
            </a:pPr>
            <a:r>
              <a:rPr lang="en-US" dirty="0" smtClean="0"/>
              <a:t>From the resulting page, check the </a:t>
            </a:r>
            <a:r>
              <a:rPr lang="en-US" b="1" dirty="0" smtClean="0"/>
              <a:t>base/windows</a:t>
            </a:r>
            <a:r>
              <a:rPr lang="en-US" dirty="0" smtClean="0"/>
              <a:t> profile and uncheck any other check boxes.</a:t>
            </a:r>
          </a:p>
          <a:p>
            <a:pPr marL="514350" indent="-514350">
              <a:buFont typeface="+mj-lt"/>
              <a:buAutoNum type="arabicPeriod" startAt="2"/>
            </a:pPr>
            <a:endParaRPr lang="en-US" dirty="0"/>
          </a:p>
          <a:p>
            <a:pPr marL="514350" indent="-514350">
              <a:buFont typeface="+mj-lt"/>
              <a:buAutoNum type="arabicPeriod" startAt="2"/>
            </a:pPr>
            <a:r>
              <a:rPr lang="en-US" dirty="0" smtClean="0"/>
              <a:t>Click the </a:t>
            </a:r>
            <a:r>
              <a:rPr lang="en-US" b="1" dirty="0" smtClean="0"/>
              <a:t>Scan now </a:t>
            </a:r>
            <a:r>
              <a:rPr lang="en-US" dirty="0" smtClean="0"/>
              <a:t>button.</a:t>
            </a:r>
            <a:endParaRPr lang="en-US" dirty="0"/>
          </a:p>
          <a:p>
            <a:pPr marL="514350" indent="-514350">
              <a:buFont typeface="+mj-lt"/>
              <a:buAutoNum type="arabicPeriod" startAt="2"/>
            </a:pPr>
            <a:endParaRPr lang="en-US" dirty="0"/>
          </a:p>
          <a:p>
            <a:pPr marL="514350" indent="-514350">
              <a:buFont typeface="+mj-lt"/>
              <a:buAutoNum type="arabicPeriod" startAt="2"/>
            </a:pPr>
            <a:endParaRPr lang="en-US" dirty="0" smtClean="0"/>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endParaRPr lang="en-US" dirty="0"/>
          </a:p>
        </p:txBody>
      </p:sp>
      <p:cxnSp>
        <p:nvCxnSpPr>
          <p:cNvPr id="7" name="Straight Arrow Connector 6"/>
          <p:cNvCxnSpPr/>
          <p:nvPr/>
        </p:nvCxnSpPr>
        <p:spPr>
          <a:xfrm>
            <a:off x="5584485" y="3730253"/>
            <a:ext cx="3865765" cy="1600504"/>
          </a:xfrm>
          <a:prstGeom prst="straightConnector1">
            <a:avLst/>
          </a:prstGeom>
          <a:ln>
            <a:solidFill>
              <a:schemeClr val="accent4"/>
            </a:solidFill>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234221090"/>
      </p:ext>
    </p:extLst>
  </p:cSld>
  <p:clrMapOvr>
    <a:masterClrMapping/>
  </p:clrMapOvr>
  <p:transition spd="med">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GL: </a:t>
            </a:r>
            <a:r>
              <a:rPr lang="en-US" dirty="0"/>
              <a:t>Adding a Node to Scan</a:t>
            </a:r>
          </a:p>
        </p:txBody>
      </p:sp>
      <p:sp>
        <p:nvSpPr>
          <p:cNvPr id="3" name="Text Placeholder 2"/>
          <p:cNvSpPr>
            <a:spLocks noGrp="1"/>
          </p:cNvSpPr>
          <p:nvPr>
            <p:ph type="body" sz="quarter" idx="12"/>
          </p:nvPr>
        </p:nvSpPr>
        <p:spPr>
          <a:xfrm>
            <a:off x="650040" y="1856198"/>
            <a:ext cx="5865060" cy="5345953"/>
          </a:xfrm>
        </p:spPr>
        <p:txBody>
          <a:bodyPr/>
          <a:lstStyle/>
          <a:p>
            <a:pPr marL="514350" indent="-514350">
              <a:buFont typeface="+mj-lt"/>
              <a:buAutoNum type="arabicPeriod"/>
            </a:pPr>
            <a:r>
              <a:rPr lang="en-US" dirty="0" smtClean="0"/>
              <a:t>From your Chef Compliance Dashboard, click Add Node.</a:t>
            </a:r>
          </a:p>
          <a:p>
            <a:pPr marL="514350" indent="-514350">
              <a:buFont typeface="+mj-lt"/>
              <a:buAutoNum type="arabicPeriod"/>
            </a:pPr>
            <a:endParaRPr lang="en-US" dirty="0"/>
          </a:p>
          <a:p>
            <a:pPr marL="514350" indent="-514350">
              <a:buFont typeface="+mj-lt"/>
              <a:buAutoNum type="arabicPeriod"/>
            </a:pPr>
            <a:endParaRPr lang="en-US" dirty="0" smtClean="0"/>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endParaRPr lang="en-US" dirty="0"/>
          </a:p>
        </p:txBody>
      </p:sp>
      <p:pic>
        <p:nvPicPr>
          <p:cNvPr id="4" name="Picture 3"/>
          <p:cNvPicPr>
            <a:picLocks noChangeAspect="1"/>
          </p:cNvPicPr>
          <p:nvPr/>
        </p:nvPicPr>
        <p:blipFill>
          <a:blip r:embed="rId2"/>
          <a:stretch>
            <a:fillRect/>
          </a:stretch>
        </p:blipFill>
        <p:spPr>
          <a:xfrm>
            <a:off x="6759742" y="2924211"/>
            <a:ext cx="8785058" cy="3209925"/>
          </a:xfrm>
          <a:prstGeom prst="rect">
            <a:avLst/>
          </a:prstGeom>
          <a:ln>
            <a:solidFill>
              <a:schemeClr val="accent1"/>
            </a:solidFill>
          </a:ln>
        </p:spPr>
      </p:pic>
    </p:spTree>
    <p:extLst>
      <p:ext uri="{BB962C8B-B14F-4D97-AF65-F5344CB8AC3E}">
        <p14:creationId xmlns:p14="http://schemas.microsoft.com/office/powerpoint/2010/main" val="2840953653"/>
      </p:ext>
    </p:extLst>
  </p:cSld>
  <p:clrMapOvr>
    <a:masterClrMapping/>
  </p:clrMapOvr>
  <p:transition spd="med">
    <p:fad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GL: Results of this Exercise</a:t>
            </a:r>
            <a:endParaRPr lang="en-US" dirty="0"/>
          </a:p>
        </p:txBody>
      </p:sp>
      <p:sp>
        <p:nvSpPr>
          <p:cNvPr id="3" name="Text Placeholder 2"/>
          <p:cNvSpPr>
            <a:spLocks noGrp="1"/>
          </p:cNvSpPr>
          <p:nvPr>
            <p:ph type="body" sz="quarter" idx="12"/>
          </p:nvPr>
        </p:nvSpPr>
        <p:spPr/>
        <p:txBody>
          <a:bodyPr/>
          <a:lstStyle/>
          <a:p>
            <a:r>
              <a:rPr lang="en-US" dirty="0" smtClean="0"/>
              <a:t>Your scan should show that the </a:t>
            </a:r>
            <a:r>
              <a:rPr lang="en-US" b="1" dirty="0" smtClean="0"/>
              <a:t>Strong Windows NTLMv2 Authentication Enabled; Weak LM Disabled</a:t>
            </a:r>
            <a:r>
              <a:rPr lang="en-US" dirty="0"/>
              <a:t> </a:t>
            </a:r>
            <a:r>
              <a:rPr lang="en-US" dirty="0" smtClean="0"/>
              <a:t>is now compliant.</a:t>
            </a:r>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7328" t="54856" b="13914"/>
          <a:stretch/>
        </p:blipFill>
        <p:spPr>
          <a:xfrm>
            <a:off x="1567544" y="3435531"/>
            <a:ext cx="12723222" cy="4428310"/>
          </a:xfrm>
          <a:prstGeom prst="rect">
            <a:avLst/>
          </a:prstGeom>
          <a:ln>
            <a:solidFill>
              <a:schemeClr val="accent1"/>
            </a:solidFill>
          </a:ln>
        </p:spPr>
      </p:pic>
      <p:cxnSp>
        <p:nvCxnSpPr>
          <p:cNvPr id="5" name="Straight Arrow Connector 4"/>
          <p:cNvCxnSpPr/>
          <p:nvPr/>
        </p:nvCxnSpPr>
        <p:spPr>
          <a:xfrm>
            <a:off x="1841863" y="2939143"/>
            <a:ext cx="1090021" cy="4455545"/>
          </a:xfrm>
          <a:prstGeom prst="straightConnector1">
            <a:avLst/>
          </a:prstGeom>
          <a:ln>
            <a:solidFill>
              <a:schemeClr val="accent4"/>
            </a:solidFill>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793184042"/>
      </p:ext>
    </p:extLst>
  </p:cSld>
  <p:clrMapOvr>
    <a:masterClrMapping/>
  </p:clrMapOvr>
  <p:transition spd="med">
    <p:fad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GL: Remediating the Issue</a:t>
            </a:r>
            <a:endParaRPr lang="en-US" dirty="0"/>
          </a:p>
        </p:txBody>
      </p:sp>
      <p:sp>
        <p:nvSpPr>
          <p:cNvPr id="3" name="Content Placeholder 2"/>
          <p:cNvSpPr>
            <a:spLocks noGrp="1"/>
          </p:cNvSpPr>
          <p:nvPr>
            <p:ph sz="quarter" idx="11"/>
          </p:nvPr>
        </p:nvSpPr>
        <p:spPr/>
        <p:txBody>
          <a:bodyPr/>
          <a:lstStyle/>
          <a:p>
            <a:endParaRPr lang="en-US"/>
          </a:p>
        </p:txBody>
      </p:sp>
      <p:sp>
        <p:nvSpPr>
          <p:cNvPr id="4" name="Text Placeholder 3"/>
          <p:cNvSpPr>
            <a:spLocks noGrp="1"/>
          </p:cNvSpPr>
          <p:nvPr>
            <p:ph type="body" sz="quarter" idx="10"/>
          </p:nvPr>
        </p:nvSpPr>
        <p:spPr/>
        <p:txBody>
          <a:bodyPr/>
          <a:lstStyle/>
          <a:p>
            <a:pPr marL="342900" indent="-342900">
              <a:buFont typeface="Wingdings" charset="2"/>
              <a:buChar char="ü"/>
            </a:pPr>
            <a:r>
              <a:rPr lang="en-US" dirty="0"/>
              <a:t>Write a remediation recipe on that node</a:t>
            </a:r>
          </a:p>
          <a:p>
            <a:pPr marL="342900" indent="-342900">
              <a:buFont typeface="Wingdings" charset="2"/>
              <a:buChar char="ü"/>
            </a:pPr>
            <a:r>
              <a:rPr lang="en-US" dirty="0" smtClean="0"/>
              <a:t>Test for compliance with </a:t>
            </a:r>
            <a:r>
              <a:rPr lang="en-US" dirty="0" err="1" smtClean="0"/>
              <a:t>InSpec</a:t>
            </a:r>
            <a:r>
              <a:rPr lang="en-US" dirty="0" smtClean="0"/>
              <a:t> from the command line interface (CLI)</a:t>
            </a:r>
          </a:p>
          <a:p>
            <a:pPr marL="342900" indent="-342900">
              <a:buFont typeface="Wingdings" charset="2"/>
              <a:buChar char="ü"/>
            </a:pPr>
            <a:r>
              <a:rPr lang="en-US" dirty="0" smtClean="0"/>
              <a:t>Converge the recipe</a:t>
            </a:r>
            <a:endParaRPr lang="en-US" dirty="0"/>
          </a:p>
          <a:p>
            <a:pPr marL="342900" indent="-342900">
              <a:buFont typeface="Wingdings" charset="2"/>
              <a:buChar char="ü"/>
            </a:pPr>
            <a:r>
              <a:rPr lang="en-US" dirty="0" smtClean="0"/>
              <a:t>Rescan the node and ensure compliance</a:t>
            </a:r>
          </a:p>
        </p:txBody>
      </p:sp>
    </p:spTree>
    <p:extLst>
      <p:ext uri="{BB962C8B-B14F-4D97-AF65-F5344CB8AC3E}">
        <p14:creationId xmlns:p14="http://schemas.microsoft.com/office/powerpoint/2010/main" val="1217542157"/>
      </p:ext>
    </p:extLst>
  </p:cSld>
  <p:clrMapOvr>
    <a:masterClrMapping/>
  </p:clrMapOvr>
  <p:transition spd="med">
    <p:fad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gradFill rotWithShape="0">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Review Questions</a:t>
            </a:r>
            <a:endParaRPr lang="en-US" dirty="0"/>
          </a:p>
        </p:txBody>
      </p:sp>
      <p:sp>
        <p:nvSpPr>
          <p:cNvPr id="3" name="Text Placeholder 2"/>
          <p:cNvSpPr>
            <a:spLocks noGrp="1"/>
          </p:cNvSpPr>
          <p:nvPr>
            <p:ph type="body" sz="quarter" idx="12"/>
          </p:nvPr>
        </p:nvSpPr>
        <p:spPr/>
        <p:txBody>
          <a:bodyPr/>
          <a:lstStyle/>
          <a:p>
            <a:pPr marL="514350" indent="-514350">
              <a:buFont typeface="+mj-lt"/>
              <a:buAutoNum type="arabicPeriod"/>
            </a:pPr>
            <a:r>
              <a:rPr lang="en-US" dirty="0" smtClean="0"/>
              <a:t>What is ...?</a:t>
            </a:r>
            <a:br>
              <a:rPr lang="en-US" dirty="0" smtClean="0"/>
            </a:br>
            <a:r>
              <a:rPr lang="en-US" dirty="0" smtClean="0"/>
              <a:t>______________________________</a:t>
            </a:r>
          </a:p>
          <a:p>
            <a:pPr marL="514350" indent="-514350">
              <a:buFont typeface="+mj-lt"/>
              <a:buAutoNum type="arabicPeriod"/>
            </a:pPr>
            <a:r>
              <a:rPr lang="en-US" dirty="0" smtClean="0"/>
              <a:t>Which is the correct answer?  </a:t>
            </a:r>
          </a:p>
          <a:p>
            <a:pPr marL="822325" lvl="1" indent="-514350">
              <a:buFont typeface="+mj-lt"/>
              <a:buAutoNum type="alphaLcPeriod"/>
            </a:pPr>
            <a:r>
              <a:rPr lang="en-US" dirty="0" smtClean="0"/>
              <a:t>answer</a:t>
            </a:r>
          </a:p>
          <a:p>
            <a:pPr marL="822325" lvl="1" indent="-514350">
              <a:buFont typeface="+mj-lt"/>
              <a:buAutoNum type="alphaLcPeriod"/>
            </a:pPr>
            <a:r>
              <a:rPr lang="en-US" dirty="0" smtClean="0"/>
              <a:t>answer</a:t>
            </a:r>
          </a:p>
          <a:p>
            <a:pPr marL="822325" lvl="1" indent="-514350">
              <a:buFont typeface="+mj-lt"/>
              <a:buAutoNum type="alphaLcPeriod"/>
            </a:pPr>
            <a:r>
              <a:rPr lang="en-US" dirty="0" smtClean="0"/>
              <a:t>answer</a:t>
            </a:r>
          </a:p>
          <a:p>
            <a:pPr marL="822325" lvl="1" indent="-514350">
              <a:buFont typeface="+mj-lt"/>
              <a:buAutoNum type="alphaLcPeriod"/>
            </a:pPr>
            <a:r>
              <a:rPr lang="en-US" dirty="0" smtClean="0"/>
              <a:t>answer</a:t>
            </a:r>
            <a:br>
              <a:rPr lang="en-US" dirty="0" smtClean="0"/>
            </a:br>
            <a:endParaRPr lang="en-US" dirty="0" smtClean="0"/>
          </a:p>
          <a:p>
            <a:pPr marL="514350" indent="-514350">
              <a:buFont typeface="+mj-lt"/>
              <a:buAutoNum type="arabicPeriod"/>
            </a:pPr>
            <a:r>
              <a:rPr lang="en-US" dirty="0" smtClean="0"/>
              <a:t>Capable of carrying on a conversation</a:t>
            </a:r>
          </a:p>
          <a:p>
            <a:pPr marL="514350" indent="-514350">
              <a:buFont typeface="+mj-lt"/>
              <a:buAutoNum type="arabicPeriod"/>
            </a:pPr>
            <a:r>
              <a:rPr lang="en-US" dirty="0" smtClean="0"/>
              <a:t>Explain</a:t>
            </a:r>
            <a:endParaRPr lang="en-US" dirty="0"/>
          </a:p>
        </p:txBody>
      </p:sp>
    </p:spTree>
    <p:extLst>
      <p:ext uri="{BB962C8B-B14F-4D97-AF65-F5344CB8AC3E}">
        <p14:creationId xmlns:p14="http://schemas.microsoft.com/office/powerpoint/2010/main" val="321457963"/>
      </p:ext>
    </p:extLst>
  </p:cSld>
  <p:clrMapOvr>
    <a:masterClrMapping/>
  </p:clrMapOvr>
  <p:transition spd="med">
    <p:fad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txBox="1">
            <a:spLocks/>
          </p:cNvSpPr>
          <p:nvPr/>
        </p:nvSpPr>
        <p:spPr>
          <a:xfrm>
            <a:off x="324400" y="8579607"/>
            <a:ext cx="5681953" cy="507556"/>
          </a:xfrm>
          <a:prstGeom prst="rect">
            <a:avLst/>
          </a:prstGeom>
        </p:spPr>
        <p:txBody>
          <a:bodyPr/>
          <a:lstStyle>
            <a:defPPr>
              <a:defRPr lang="en-US"/>
            </a:defPPr>
            <a:lvl1pPr algn="l" defTabSz="1217613"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608013" indent="-150813" algn="l" defTabSz="1217613"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1217613" indent="-303213" algn="l" defTabSz="1217613"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827213" indent="-455613" algn="l" defTabSz="1217613"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2436813" indent="-608013" algn="l" defTabSz="1217613"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a:lstStyle>
          <a:p>
            <a:r>
              <a:rPr lang="en-US" dirty="0" smtClean="0">
                <a:solidFill>
                  <a:srgbClr val="7D868C"/>
                </a:solidFill>
              </a:rPr>
              <a:t>©2016 Chef Software Inc</a:t>
            </a:r>
            <a:r>
              <a:rPr lang="en-US" dirty="0" smtClean="0"/>
              <a:t>.</a:t>
            </a:r>
            <a:endParaRPr lang="en-US" dirty="0"/>
          </a:p>
        </p:txBody>
      </p:sp>
    </p:spTree>
    <p:extLst>
      <p:ext uri="{BB962C8B-B14F-4D97-AF65-F5344CB8AC3E}">
        <p14:creationId xmlns:p14="http://schemas.microsoft.com/office/powerpoint/2010/main" val="522763473"/>
      </p:ext>
    </p:extLst>
  </p:cSld>
  <p:clrMapOvr>
    <a:masterClrMapping/>
  </p:clrMapOvr>
  <p:transition spd="med">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GL: </a:t>
            </a:r>
            <a:r>
              <a:rPr lang="en-US" dirty="0"/>
              <a:t>Adding a </a:t>
            </a:r>
            <a:r>
              <a:rPr lang="en-US" dirty="0" smtClean="0"/>
              <a:t>Node</a:t>
            </a:r>
            <a:endParaRPr lang="en-US" dirty="0"/>
          </a:p>
        </p:txBody>
      </p:sp>
      <p:sp>
        <p:nvSpPr>
          <p:cNvPr id="3" name="Text Placeholder 2"/>
          <p:cNvSpPr>
            <a:spLocks noGrp="1"/>
          </p:cNvSpPr>
          <p:nvPr>
            <p:ph type="body" sz="quarter" idx="12"/>
          </p:nvPr>
        </p:nvSpPr>
        <p:spPr>
          <a:xfrm>
            <a:off x="546130" y="1583825"/>
            <a:ext cx="6855660" cy="5345953"/>
          </a:xfrm>
        </p:spPr>
        <p:txBody>
          <a:bodyPr/>
          <a:lstStyle/>
          <a:p>
            <a:pPr marL="514350" indent="-514350">
              <a:buFont typeface="+mj-lt"/>
              <a:buAutoNum type="arabicPeriod" startAt="2"/>
            </a:pPr>
            <a:r>
              <a:rPr lang="en-US" dirty="0" smtClean="0"/>
              <a:t>From the resulting page, enter the Windows node's FQDN or IP address.</a:t>
            </a:r>
          </a:p>
          <a:p>
            <a:pPr marL="514350" indent="-514350">
              <a:buFont typeface="+mj-lt"/>
              <a:buAutoNum type="arabicPeriod" startAt="2"/>
            </a:pPr>
            <a:r>
              <a:rPr lang="en-US" dirty="0" smtClean="0"/>
              <a:t>Select the </a:t>
            </a:r>
            <a:r>
              <a:rPr lang="en-US" b="1" dirty="0" smtClean="0"/>
              <a:t>default</a:t>
            </a:r>
            <a:r>
              <a:rPr lang="en-US" dirty="0" smtClean="0"/>
              <a:t> environment. </a:t>
            </a:r>
          </a:p>
          <a:p>
            <a:pPr marL="514350" indent="-514350">
              <a:buFont typeface="+mj-lt"/>
              <a:buAutoNum type="arabicPeriod" startAt="2"/>
            </a:pPr>
            <a:r>
              <a:rPr lang="en-US" dirty="0" smtClean="0"/>
              <a:t>Click the </a:t>
            </a:r>
            <a:r>
              <a:rPr lang="en-US" b="1" dirty="0" err="1" smtClean="0"/>
              <a:t>WinRM</a:t>
            </a:r>
            <a:r>
              <a:rPr lang="en-US" dirty="0" smtClean="0"/>
              <a:t> Access configuration.</a:t>
            </a:r>
          </a:p>
          <a:p>
            <a:pPr marL="514350" indent="-514350">
              <a:buFont typeface="+mj-lt"/>
              <a:buAutoNum type="arabicPeriod" startAt="2"/>
            </a:pPr>
            <a:r>
              <a:rPr lang="en-US" dirty="0" smtClean="0"/>
              <a:t>Type </a:t>
            </a:r>
            <a:r>
              <a:rPr lang="en-US" b="1" dirty="0" smtClean="0"/>
              <a:t>Administrator </a:t>
            </a:r>
            <a:r>
              <a:rPr lang="en-US" dirty="0" smtClean="0"/>
              <a:t>in the </a:t>
            </a:r>
            <a:r>
              <a:rPr lang="en-US" b="1" dirty="0"/>
              <a:t>U</a:t>
            </a:r>
            <a:r>
              <a:rPr lang="en-US" b="1" dirty="0" smtClean="0"/>
              <a:t>sername</a:t>
            </a:r>
            <a:r>
              <a:rPr lang="en-US" dirty="0" smtClean="0"/>
              <a:t> field.</a:t>
            </a:r>
          </a:p>
          <a:p>
            <a:pPr marL="514350" indent="-514350">
              <a:buFont typeface="+mj-lt"/>
              <a:buAutoNum type="arabicPeriod" startAt="2"/>
            </a:pPr>
            <a:r>
              <a:rPr lang="en-US" dirty="0"/>
              <a:t>Type the password </a:t>
            </a:r>
            <a:r>
              <a:rPr lang="en-US" dirty="0" smtClean="0"/>
              <a:t>(</a:t>
            </a:r>
            <a:r>
              <a:rPr lang="en-US" b="1" dirty="0"/>
              <a:t>Cod3Can!</a:t>
            </a:r>
            <a:r>
              <a:rPr lang="en-US" dirty="0" smtClean="0"/>
              <a:t>) </a:t>
            </a:r>
            <a:r>
              <a:rPr lang="en-US" dirty="0"/>
              <a:t>in the password field.</a:t>
            </a:r>
          </a:p>
          <a:p>
            <a:pPr marL="514350" indent="-514350">
              <a:buFont typeface="+mj-lt"/>
              <a:buAutoNum type="arabicPeriod" startAt="2"/>
            </a:pPr>
            <a:endParaRPr lang="en-US" dirty="0" smtClean="0"/>
          </a:p>
          <a:p>
            <a:pPr marL="514350" indent="-514350">
              <a:buFont typeface="+mj-lt"/>
              <a:buAutoNum type="arabicPeriod" startAt="2"/>
            </a:pPr>
            <a:endParaRPr lang="en-US" dirty="0" smtClean="0"/>
          </a:p>
          <a:p>
            <a:pPr marL="514350" indent="-514350">
              <a:buFont typeface="+mj-lt"/>
              <a:buAutoNum type="arabicPeriod" startAt="2"/>
            </a:pPr>
            <a:endParaRPr lang="en-US" dirty="0" smtClean="0"/>
          </a:p>
          <a:p>
            <a:pPr marL="514350" indent="-514350">
              <a:buFont typeface="+mj-lt"/>
              <a:buAutoNum type="arabicPeriod" startAt="2"/>
            </a:pPr>
            <a:endParaRPr lang="en-US" dirty="0"/>
          </a:p>
          <a:p>
            <a:pPr marL="514350" indent="-514350">
              <a:buFont typeface="+mj-lt"/>
              <a:buAutoNum type="arabicPeriod" startAt="2"/>
            </a:pPr>
            <a:endParaRPr lang="en-US" dirty="0" smtClean="0"/>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endParaRPr lang="en-US" dirty="0"/>
          </a:p>
        </p:txBody>
      </p:sp>
      <p:pic>
        <p:nvPicPr>
          <p:cNvPr id="7" name="Picture 6"/>
          <p:cNvPicPr>
            <a:picLocks noChangeAspect="1"/>
          </p:cNvPicPr>
          <p:nvPr/>
        </p:nvPicPr>
        <p:blipFill>
          <a:blip r:embed="rId3"/>
          <a:stretch>
            <a:fillRect/>
          </a:stretch>
        </p:blipFill>
        <p:spPr>
          <a:xfrm>
            <a:off x="8094662" y="112749"/>
            <a:ext cx="7729538" cy="7976038"/>
          </a:xfrm>
          <a:prstGeom prst="rect">
            <a:avLst/>
          </a:prstGeom>
          <a:ln>
            <a:solidFill>
              <a:schemeClr val="accent1"/>
            </a:solidFill>
          </a:ln>
        </p:spPr>
      </p:pic>
    </p:spTree>
    <p:extLst>
      <p:ext uri="{BB962C8B-B14F-4D97-AF65-F5344CB8AC3E}">
        <p14:creationId xmlns:p14="http://schemas.microsoft.com/office/powerpoint/2010/main" val="2579876178"/>
      </p:ext>
    </p:extLst>
  </p:cSld>
  <p:clrMapOvr>
    <a:masterClrMapping/>
  </p:clrMapOvr>
  <p:transition spd="med">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GL: </a:t>
            </a:r>
            <a:r>
              <a:rPr lang="en-US" dirty="0"/>
              <a:t>Adding a Node to Scan</a:t>
            </a:r>
          </a:p>
        </p:txBody>
      </p:sp>
      <p:sp>
        <p:nvSpPr>
          <p:cNvPr id="3" name="Text Placeholder 2"/>
          <p:cNvSpPr>
            <a:spLocks noGrp="1"/>
          </p:cNvSpPr>
          <p:nvPr>
            <p:ph type="body" sz="quarter" idx="12"/>
          </p:nvPr>
        </p:nvSpPr>
        <p:spPr>
          <a:xfrm>
            <a:off x="650040" y="1856198"/>
            <a:ext cx="5865060" cy="5345953"/>
          </a:xfrm>
        </p:spPr>
        <p:txBody>
          <a:bodyPr/>
          <a:lstStyle/>
          <a:p>
            <a:pPr marL="514350" indent="-514350">
              <a:buFont typeface="+mj-lt"/>
              <a:buAutoNum type="arabicPeriod" startAt="7"/>
            </a:pPr>
            <a:r>
              <a:rPr lang="en-US" dirty="0" smtClean="0"/>
              <a:t>Ensure the </a:t>
            </a:r>
            <a:r>
              <a:rPr lang="en-US" b="1" dirty="0" smtClean="0"/>
              <a:t>HTTP</a:t>
            </a:r>
            <a:r>
              <a:rPr lang="en-US" dirty="0" smtClean="0"/>
              <a:t> Communication Protocol is set.</a:t>
            </a:r>
          </a:p>
          <a:p>
            <a:pPr marL="514350" indent="-514350">
              <a:buFont typeface="+mj-lt"/>
              <a:buAutoNum type="arabicPeriod" startAt="7"/>
            </a:pPr>
            <a:r>
              <a:rPr lang="en-US" dirty="0" smtClean="0"/>
              <a:t>Click the </a:t>
            </a:r>
            <a:r>
              <a:rPr lang="en-US" b="1" dirty="0" smtClean="0"/>
              <a:t>Add </a:t>
            </a:r>
            <a:r>
              <a:rPr lang="en-US" b="1" dirty="0"/>
              <a:t>1</a:t>
            </a:r>
            <a:r>
              <a:rPr lang="en-US" b="1" dirty="0" smtClean="0"/>
              <a:t> node</a:t>
            </a:r>
            <a:r>
              <a:rPr lang="en-US" dirty="0" smtClean="0"/>
              <a:t> button.</a:t>
            </a:r>
          </a:p>
          <a:p>
            <a:pPr marL="514350" indent="-514350">
              <a:buFont typeface="+mj-lt"/>
              <a:buAutoNum type="arabicPeriod" startAt="7"/>
            </a:pPr>
            <a:endParaRPr lang="en-US" dirty="0"/>
          </a:p>
          <a:p>
            <a:pPr marL="514350" indent="-514350">
              <a:buFont typeface="+mj-lt"/>
              <a:buAutoNum type="arabicPeriod" startAt="7"/>
            </a:pPr>
            <a:endParaRPr lang="en-US" dirty="0" smtClean="0"/>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endParaRPr lang="en-US" dirty="0"/>
          </a:p>
        </p:txBody>
      </p:sp>
      <p:pic>
        <p:nvPicPr>
          <p:cNvPr id="4" name="Picture 3"/>
          <p:cNvPicPr>
            <a:picLocks noChangeAspect="1"/>
          </p:cNvPicPr>
          <p:nvPr/>
        </p:nvPicPr>
        <p:blipFill>
          <a:blip r:embed="rId3"/>
          <a:stretch>
            <a:fillRect/>
          </a:stretch>
        </p:blipFill>
        <p:spPr>
          <a:xfrm>
            <a:off x="8077200" y="1105786"/>
            <a:ext cx="7305675" cy="6846776"/>
          </a:xfrm>
          <a:prstGeom prst="rect">
            <a:avLst/>
          </a:prstGeom>
          <a:ln>
            <a:solidFill>
              <a:schemeClr val="accent1"/>
            </a:solidFill>
          </a:ln>
        </p:spPr>
      </p:pic>
    </p:spTree>
    <p:extLst>
      <p:ext uri="{BB962C8B-B14F-4D97-AF65-F5344CB8AC3E}">
        <p14:creationId xmlns:p14="http://schemas.microsoft.com/office/powerpoint/2010/main" val="1041467821"/>
      </p:ext>
    </p:extLst>
  </p:cSld>
  <p:clrMapOvr>
    <a:masterClrMapping/>
  </p:clrMapOvr>
  <p:transition spd="med">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GL: </a:t>
            </a:r>
            <a:r>
              <a:rPr lang="en-US" dirty="0"/>
              <a:t>Adding a Node to Scan</a:t>
            </a:r>
          </a:p>
        </p:txBody>
      </p:sp>
      <p:sp>
        <p:nvSpPr>
          <p:cNvPr id="3" name="Text Placeholder 2"/>
          <p:cNvSpPr>
            <a:spLocks noGrp="1"/>
          </p:cNvSpPr>
          <p:nvPr>
            <p:ph type="body" sz="quarter" idx="12"/>
          </p:nvPr>
        </p:nvSpPr>
        <p:spPr>
          <a:xfrm>
            <a:off x="650039" y="1856198"/>
            <a:ext cx="15040233" cy="5345953"/>
          </a:xfrm>
        </p:spPr>
        <p:txBody>
          <a:bodyPr/>
          <a:lstStyle/>
          <a:p>
            <a:r>
              <a:rPr lang="en-US" dirty="0" smtClean="0"/>
              <a:t>At this point your Compliance Dashboard should list the node you just added.  In the next step we'll modify the Windows node name to make it easier to differentiate it from your Linux node.</a:t>
            </a:r>
          </a:p>
          <a:p>
            <a:pPr marL="514350" indent="-514350">
              <a:buFont typeface="+mj-lt"/>
              <a:buAutoNum type="arabicPeriod"/>
            </a:pPr>
            <a:endParaRPr lang="en-US" dirty="0"/>
          </a:p>
          <a:p>
            <a:pPr marL="514350" indent="-514350">
              <a:buFont typeface="+mj-lt"/>
              <a:buAutoNum type="arabicPeriod"/>
            </a:pPr>
            <a:endParaRPr lang="en-US" dirty="0" smtClean="0"/>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endParaRPr lang="en-US" dirty="0"/>
          </a:p>
        </p:txBody>
      </p:sp>
      <p:pic>
        <p:nvPicPr>
          <p:cNvPr id="4" name="Picture 3"/>
          <p:cNvPicPr>
            <a:picLocks noChangeAspect="1"/>
          </p:cNvPicPr>
          <p:nvPr/>
        </p:nvPicPr>
        <p:blipFill>
          <a:blip r:embed="rId3"/>
          <a:stretch>
            <a:fillRect/>
          </a:stretch>
        </p:blipFill>
        <p:spPr>
          <a:xfrm>
            <a:off x="667630" y="3662773"/>
            <a:ext cx="14896461" cy="4262101"/>
          </a:xfrm>
          <a:prstGeom prst="rect">
            <a:avLst/>
          </a:prstGeom>
          <a:ln>
            <a:solidFill>
              <a:schemeClr val="accent1"/>
            </a:solidFill>
          </a:ln>
        </p:spPr>
      </p:pic>
      <p:sp>
        <p:nvSpPr>
          <p:cNvPr id="7" name="Oval 6"/>
          <p:cNvSpPr/>
          <p:nvPr/>
        </p:nvSpPr>
        <p:spPr bwMode="auto">
          <a:xfrm>
            <a:off x="3945665" y="6378949"/>
            <a:ext cx="6317673" cy="1184564"/>
          </a:xfrm>
          <a:prstGeom prst="ellipse">
            <a:avLst/>
          </a:prstGeom>
          <a:noFill/>
          <a:ln w="28575">
            <a:solidFill>
              <a:schemeClr val="accent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273123926"/>
      </p:ext>
    </p:extLst>
  </p:cSld>
  <p:clrMapOvr>
    <a:masterClrMapping/>
  </p:clrMapOvr>
  <p:transition spd="med">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GL: Modify the </a:t>
            </a:r>
            <a:r>
              <a:rPr lang="en-US" dirty="0"/>
              <a:t>N</a:t>
            </a:r>
            <a:r>
              <a:rPr lang="en-US" dirty="0" smtClean="0"/>
              <a:t>ode Name</a:t>
            </a:r>
            <a:endParaRPr lang="en-US" dirty="0"/>
          </a:p>
        </p:txBody>
      </p:sp>
      <p:sp>
        <p:nvSpPr>
          <p:cNvPr id="8" name="Text Placeholder 2"/>
          <p:cNvSpPr>
            <a:spLocks noGrp="1"/>
          </p:cNvSpPr>
          <p:nvPr>
            <p:ph type="body" sz="quarter" idx="12"/>
          </p:nvPr>
        </p:nvSpPr>
        <p:spPr>
          <a:xfrm>
            <a:off x="650040" y="1856198"/>
            <a:ext cx="5865060" cy="5345953"/>
          </a:xfrm>
        </p:spPr>
        <p:txBody>
          <a:bodyPr/>
          <a:lstStyle/>
          <a:p>
            <a:pPr marL="514350" indent="-514350">
              <a:buAutoNum type="arabicPeriod"/>
            </a:pPr>
            <a:r>
              <a:rPr lang="en-US" dirty="0" smtClean="0"/>
              <a:t>Click the </a:t>
            </a:r>
            <a:r>
              <a:rPr lang="en-US" b="1" dirty="0" smtClean="0"/>
              <a:t>Windows node</a:t>
            </a:r>
            <a:r>
              <a:rPr lang="en-US" dirty="0" smtClean="0"/>
              <a:t>.</a:t>
            </a:r>
          </a:p>
          <a:p>
            <a:pPr marL="514350" indent="-514350">
              <a:buAutoNum type="arabicPeriod"/>
            </a:pPr>
            <a:r>
              <a:rPr lang="en-US" dirty="0" smtClean="0"/>
              <a:t>From the resulting page, click </a:t>
            </a:r>
            <a:r>
              <a:rPr lang="en-US" b="1" dirty="0" smtClean="0"/>
              <a:t>Configuration</a:t>
            </a:r>
            <a:r>
              <a:rPr lang="en-US" dirty="0" smtClean="0"/>
              <a:t>.</a:t>
            </a:r>
          </a:p>
          <a:p>
            <a:pPr marL="514350" indent="-514350">
              <a:buFont typeface="+mj-lt"/>
              <a:buAutoNum type="arabicPeriod" startAt="7"/>
            </a:pPr>
            <a:endParaRPr lang="en-US" dirty="0"/>
          </a:p>
          <a:p>
            <a:pPr marL="514350" indent="-514350">
              <a:buFont typeface="+mj-lt"/>
              <a:buAutoNum type="arabicPeriod" startAt="7"/>
            </a:pPr>
            <a:endParaRPr lang="en-US" dirty="0" smtClean="0"/>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endParaRPr lang="en-US" dirty="0"/>
          </a:p>
        </p:txBody>
      </p:sp>
      <p:pic>
        <p:nvPicPr>
          <p:cNvPr id="6" name="Picture 5"/>
          <p:cNvPicPr>
            <a:picLocks noChangeAspect="1"/>
          </p:cNvPicPr>
          <p:nvPr/>
        </p:nvPicPr>
        <p:blipFill>
          <a:blip r:embed="rId3"/>
          <a:stretch>
            <a:fillRect/>
          </a:stretch>
        </p:blipFill>
        <p:spPr>
          <a:xfrm>
            <a:off x="8521631" y="1133475"/>
            <a:ext cx="6534206" cy="2446304"/>
          </a:xfrm>
          <a:prstGeom prst="rect">
            <a:avLst/>
          </a:prstGeom>
          <a:ln>
            <a:solidFill>
              <a:schemeClr val="accent1"/>
            </a:solidFill>
          </a:ln>
        </p:spPr>
      </p:pic>
      <p:pic>
        <p:nvPicPr>
          <p:cNvPr id="9" name="Picture 8"/>
          <p:cNvPicPr>
            <a:picLocks noChangeAspect="1"/>
          </p:cNvPicPr>
          <p:nvPr/>
        </p:nvPicPr>
        <p:blipFill>
          <a:blip r:embed="rId4"/>
          <a:stretch>
            <a:fillRect/>
          </a:stretch>
        </p:blipFill>
        <p:spPr>
          <a:xfrm>
            <a:off x="8360755" y="3795827"/>
            <a:ext cx="7008947" cy="4073436"/>
          </a:xfrm>
          <a:prstGeom prst="rect">
            <a:avLst/>
          </a:prstGeom>
          <a:ln>
            <a:solidFill>
              <a:schemeClr val="accent1"/>
            </a:solidFill>
          </a:ln>
        </p:spPr>
      </p:pic>
    </p:spTree>
    <p:extLst>
      <p:ext uri="{BB962C8B-B14F-4D97-AF65-F5344CB8AC3E}">
        <p14:creationId xmlns:p14="http://schemas.microsoft.com/office/powerpoint/2010/main" val="1843607475"/>
      </p:ext>
    </p:extLst>
  </p:cSld>
  <p:clrMapOvr>
    <a:masterClrMapping/>
  </p:clrMapOvr>
  <p:transition spd="med">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GL: Modify the </a:t>
            </a:r>
            <a:r>
              <a:rPr lang="en-US" dirty="0"/>
              <a:t>N</a:t>
            </a:r>
            <a:r>
              <a:rPr lang="en-US" dirty="0" smtClean="0"/>
              <a:t>ode Name</a:t>
            </a:r>
            <a:endParaRPr lang="en-US" dirty="0"/>
          </a:p>
        </p:txBody>
      </p:sp>
      <p:sp>
        <p:nvSpPr>
          <p:cNvPr id="8" name="Text Placeholder 2"/>
          <p:cNvSpPr>
            <a:spLocks noGrp="1"/>
          </p:cNvSpPr>
          <p:nvPr>
            <p:ph type="body" sz="quarter" idx="12"/>
          </p:nvPr>
        </p:nvSpPr>
        <p:spPr>
          <a:xfrm>
            <a:off x="650040" y="1856198"/>
            <a:ext cx="5865060" cy="5345953"/>
          </a:xfrm>
        </p:spPr>
        <p:txBody>
          <a:bodyPr/>
          <a:lstStyle/>
          <a:p>
            <a:pPr marL="514350" indent="-514350">
              <a:buFont typeface="+mj-lt"/>
              <a:buAutoNum type="arabicPeriod" startAt="3"/>
            </a:pPr>
            <a:r>
              <a:rPr lang="en-US" dirty="0" smtClean="0"/>
              <a:t>Type </a:t>
            </a:r>
            <a:r>
              <a:rPr lang="en-US" b="1" dirty="0" smtClean="0"/>
              <a:t>Windows</a:t>
            </a:r>
            <a:r>
              <a:rPr lang="en-US" dirty="0" smtClean="0"/>
              <a:t> at the beginning of the </a:t>
            </a:r>
            <a:r>
              <a:rPr lang="en-US" b="1" dirty="0" smtClean="0"/>
              <a:t>Name: </a:t>
            </a:r>
            <a:r>
              <a:rPr lang="en-US" dirty="0" smtClean="0"/>
              <a:t>field. </a:t>
            </a:r>
            <a:br>
              <a:rPr lang="en-US" dirty="0" smtClean="0"/>
            </a:br>
            <a:r>
              <a:rPr lang="en-US" dirty="0" smtClean="0"/>
              <a:t/>
            </a:r>
            <a:br>
              <a:rPr lang="en-US" dirty="0" smtClean="0"/>
            </a:br>
            <a:r>
              <a:rPr lang="en-US" b="1" dirty="0" smtClean="0"/>
              <a:t>Important</a:t>
            </a:r>
            <a:r>
              <a:rPr lang="en-US" dirty="0" smtClean="0"/>
              <a:t>: Do not change the value in the </a:t>
            </a:r>
            <a:r>
              <a:rPr lang="en-US" b="1" dirty="0" smtClean="0"/>
              <a:t>IP or Hostname </a:t>
            </a:r>
            <a:r>
              <a:rPr lang="en-US" dirty="0" smtClean="0"/>
              <a:t>field because that field is used to connect to your node.</a:t>
            </a:r>
            <a:br>
              <a:rPr lang="en-US" dirty="0" smtClean="0"/>
            </a:br>
            <a:endParaRPr lang="en-US" dirty="0" smtClean="0"/>
          </a:p>
          <a:p>
            <a:pPr marL="514350" indent="-514350">
              <a:buAutoNum type="arabicPeriod" startAt="3"/>
            </a:pPr>
            <a:r>
              <a:rPr lang="en-US" dirty="0"/>
              <a:t>C</a:t>
            </a:r>
            <a:r>
              <a:rPr lang="en-US" dirty="0" smtClean="0"/>
              <a:t>lick </a:t>
            </a:r>
            <a:r>
              <a:rPr lang="en-US" b="1" dirty="0" smtClean="0"/>
              <a:t>Save</a:t>
            </a:r>
            <a:r>
              <a:rPr lang="en-US" dirty="0" smtClean="0"/>
              <a:t>.</a:t>
            </a:r>
          </a:p>
          <a:p>
            <a:pPr marL="514350" indent="-514350">
              <a:buFont typeface="+mj-lt"/>
              <a:buAutoNum type="arabicPeriod" startAt="7"/>
            </a:pPr>
            <a:endParaRPr lang="en-US" dirty="0"/>
          </a:p>
          <a:p>
            <a:pPr marL="514350" indent="-514350">
              <a:buFont typeface="+mj-lt"/>
              <a:buAutoNum type="arabicPeriod" startAt="7"/>
            </a:pPr>
            <a:endParaRPr lang="en-US" dirty="0" smtClean="0"/>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endParaRPr lang="en-US" dirty="0"/>
          </a:p>
        </p:txBody>
      </p:sp>
      <p:pic>
        <p:nvPicPr>
          <p:cNvPr id="3" name="Picture 2"/>
          <p:cNvPicPr>
            <a:picLocks noChangeAspect="1"/>
          </p:cNvPicPr>
          <p:nvPr/>
        </p:nvPicPr>
        <p:blipFill>
          <a:blip r:embed="rId3"/>
          <a:stretch>
            <a:fillRect/>
          </a:stretch>
        </p:blipFill>
        <p:spPr>
          <a:xfrm>
            <a:off x="7485872" y="1448205"/>
            <a:ext cx="5607557" cy="4619957"/>
          </a:xfrm>
          <a:prstGeom prst="rect">
            <a:avLst/>
          </a:prstGeom>
          <a:ln>
            <a:solidFill>
              <a:schemeClr val="accent1"/>
            </a:solidFill>
          </a:ln>
        </p:spPr>
      </p:pic>
      <p:pic>
        <p:nvPicPr>
          <p:cNvPr id="4" name="Picture 3"/>
          <p:cNvPicPr>
            <a:picLocks noChangeAspect="1"/>
          </p:cNvPicPr>
          <p:nvPr/>
        </p:nvPicPr>
        <p:blipFill>
          <a:blip r:embed="rId4"/>
          <a:stretch>
            <a:fillRect/>
          </a:stretch>
        </p:blipFill>
        <p:spPr>
          <a:xfrm>
            <a:off x="10729103" y="5642044"/>
            <a:ext cx="4283750" cy="2112044"/>
          </a:xfrm>
          <a:prstGeom prst="rect">
            <a:avLst/>
          </a:prstGeom>
          <a:ln>
            <a:solidFill>
              <a:schemeClr val="accent1"/>
            </a:solidFill>
          </a:ln>
        </p:spPr>
      </p:pic>
    </p:spTree>
    <p:extLst>
      <p:ext uri="{BB962C8B-B14F-4D97-AF65-F5344CB8AC3E}">
        <p14:creationId xmlns:p14="http://schemas.microsoft.com/office/powerpoint/2010/main" val="2996109746"/>
      </p:ext>
    </p:extLst>
  </p:cSld>
  <p:clrMapOvr>
    <a:masterClrMapping/>
  </p:clrMapOvr>
  <p:transition spd="med">
    <p:fade/>
  </p:transition>
  <p:timing>
    <p:tnLst>
      <p:par>
        <p:cTn id="1" dur="indefinite" restart="never" nodeType="tmRoot"/>
      </p:par>
    </p:tnLst>
  </p:timing>
</p:sld>
</file>

<file path=ppt/theme/theme1.xml><?xml version="1.0" encoding="utf-8"?>
<a:theme xmlns:a="http://schemas.openxmlformats.org/drawingml/2006/main" name="Bas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name="Chef-TemplateComps_v09-16x9-Light.potx" id="{078CEFDB-FA7A-4E36-9964-13EF367585CB}" vid="{8B87B0F3-7308-43D5-8388-E1B49EA02652}"/>
    </a:ext>
  </a:extLst>
</a:theme>
</file>

<file path=ppt/theme/theme2.xml><?xml version="1.0" encoding="utf-8"?>
<a:theme xmlns:a="http://schemas.openxmlformats.org/drawingml/2006/main" name="Interaction">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name="Chef-TemplateComps_v09-16x9-Light.potx" id="{078CEFDB-FA7A-4E36-9964-13EF367585CB}" vid="{8B87B0F3-7308-43D5-8388-E1B49EA02652}"/>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4.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Props1.xml><?xml version="1.0" encoding="utf-8"?>
<ds:datastoreItem xmlns:ds="http://schemas.openxmlformats.org/officeDocument/2006/customXml" ds:itemID="{5CDEB364-43EC-4510-9881-539C2A3FCE9E}">
  <ds:schemaRefs>
    <ds:schemaRef ds:uri="http://schemas.microsoft.com/sharepoint/v3/contenttype/forms"/>
  </ds:schemaRefs>
</ds:datastoreItem>
</file>

<file path=customXml/itemProps2.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921749B-AEB7-461B-845F-603CABD25259}">
  <ds:schemaRefs>
    <ds:schemaRef ds:uri="http://purl.org/dc/dcmitype/"/>
    <ds:schemaRef ds:uri="http://schemas.microsoft.com/office/2006/documentManagement/types"/>
    <ds:schemaRef ds:uri="http://purl.org/dc/elements/1.1/"/>
    <ds:schemaRef ds:uri="http://schemas.microsoft.com/office/2006/metadata/properties"/>
    <ds:schemaRef ds:uri="7bb5d761-a2ea-4873-95f7-7a6658fb3ef0"/>
    <ds:schemaRef ds:uri="http://purl.org/dc/terms/"/>
    <ds:schemaRef ds:uri="http://schemas.openxmlformats.org/package/2006/metadata/core-properties"/>
    <ds:schemaRef ds:uri="http://schemas.microsoft.com/office/infopath/2007/PartnerControls"/>
    <ds:schemaRef ds:uri="http://www.w3.org/XML/1998/namespace"/>
  </ds:schemaRefs>
</ds:datastoreItem>
</file>

<file path=customXml/itemProps4.xml><?xml version="1.0" encoding="utf-8"?>
<ds:datastoreItem xmlns:ds="http://schemas.openxmlformats.org/officeDocument/2006/customXml" ds:itemID="{B13EBC30-FE27-4C6A-B723-23FC2188F7DC}">
  <ds:schemaRefs>
    <ds:schemaRef ds:uri="http://schemas.microsoft.com/sharepoint/events"/>
  </ds:schemaRefs>
</ds:datastoreItem>
</file>

<file path=docProps/app.xml><?xml version="1.0" encoding="utf-8"?>
<Properties xmlns="http://schemas.openxmlformats.org/officeDocument/2006/extended-properties" xmlns:vt="http://schemas.openxmlformats.org/officeDocument/2006/docPropsVTypes">
  <Template>Template-FW</Template>
  <TotalTime>3095</TotalTime>
  <Words>1885</Words>
  <Application>Microsoft Office PowerPoint</Application>
  <PresentationFormat>Custom</PresentationFormat>
  <Paragraphs>309</Paragraphs>
  <Slides>43</Slides>
  <Notes>17</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43</vt:i4>
      </vt:variant>
    </vt:vector>
  </HeadingPairs>
  <TitlesOfParts>
    <vt:vector size="49" baseType="lpstr">
      <vt:lpstr>ＭＳ Ｐゴシック</vt:lpstr>
      <vt:lpstr>Arial</vt:lpstr>
      <vt:lpstr>Courier New</vt:lpstr>
      <vt:lpstr>Wingdings</vt:lpstr>
      <vt:lpstr>Base</vt:lpstr>
      <vt:lpstr>Interaction</vt:lpstr>
      <vt:lpstr>Running Scans, Remediation, and Testing on Windows Nodes</vt:lpstr>
      <vt:lpstr>Objectives</vt:lpstr>
      <vt:lpstr>Group Lab: Adding a Node to Scan</vt:lpstr>
      <vt:lpstr>GL: Adding a Node to Scan</vt:lpstr>
      <vt:lpstr>GL: Adding a Node</vt:lpstr>
      <vt:lpstr>GL: Adding a Node to Scan</vt:lpstr>
      <vt:lpstr>GL: Adding a Node to Scan</vt:lpstr>
      <vt:lpstr>GL: Modify the Node Name</vt:lpstr>
      <vt:lpstr>GL: Modify the Node Name</vt:lpstr>
      <vt:lpstr>GL: Modify the Node Name</vt:lpstr>
      <vt:lpstr>GL: Testing Connectivity to your Node</vt:lpstr>
      <vt:lpstr>GL: Testing Connectivity to your Node</vt:lpstr>
      <vt:lpstr>Group Lab: Running a Scan</vt:lpstr>
      <vt:lpstr>GL: Running a Scan</vt:lpstr>
      <vt:lpstr>GL: Running a Scan</vt:lpstr>
      <vt:lpstr>Scan Results</vt:lpstr>
      <vt:lpstr>Scan Results</vt:lpstr>
      <vt:lpstr>GL: Profile</vt:lpstr>
      <vt:lpstr>Discussion: InSpec Profile Code</vt:lpstr>
      <vt:lpstr>Let's Remediate the Issue</vt:lpstr>
      <vt:lpstr>GL: Remediating the Issue</vt:lpstr>
      <vt:lpstr>GL: Remediating the Issue</vt:lpstr>
      <vt:lpstr>GL: Remediating the Issue</vt:lpstr>
      <vt:lpstr>GL: Remediating the Issue</vt:lpstr>
      <vt:lpstr>GL: Remediating the Issue</vt:lpstr>
      <vt:lpstr>GL: Create and Change to a 'cookbooks' Directory</vt:lpstr>
      <vt:lpstr>GL: Create a Windows Access Cookbook </vt:lpstr>
      <vt:lpstr>GL: Create an Authentication Recipe</vt:lpstr>
      <vt:lpstr>GL: Write the Authentication Recipe</vt:lpstr>
      <vt:lpstr>GL: Remediating the Issue</vt:lpstr>
      <vt:lpstr>GL: Create the `inspec` Directory</vt:lpstr>
      <vt:lpstr>GL: Create the `auth` Specification File</vt:lpstr>
      <vt:lpstr>GL: Run InSpec from the CLI</vt:lpstr>
      <vt:lpstr>GL: Remediating the Issue</vt:lpstr>
      <vt:lpstr>GL: Converge the Recipe</vt:lpstr>
      <vt:lpstr>GL: Run InSpec from the CLI</vt:lpstr>
      <vt:lpstr>GL: Remediating the Issue</vt:lpstr>
      <vt:lpstr>GL: Running a Scan</vt:lpstr>
      <vt:lpstr>GL: Running a Scan</vt:lpstr>
      <vt:lpstr>GL: Results of this Exercise</vt:lpstr>
      <vt:lpstr>GL: Remediating the Issue</vt:lpstr>
      <vt:lpstr>Review Questions</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Steve Del Fante</dc:creator>
  <cp:lastModifiedBy>Steve Del Fante</cp:lastModifiedBy>
  <cp:revision>328</cp:revision>
  <cp:lastPrinted>2015-02-07T23:49:10Z</cp:lastPrinted>
  <dcterms:created xsi:type="dcterms:W3CDTF">2015-11-10T15:58:30Z</dcterms:created>
  <dcterms:modified xsi:type="dcterms:W3CDTF">2016-02-10T22:39:43Z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